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503030501040103" pitchFamily="34" charset="0"/>
      <p:regular r:id="rId19"/>
    </p:embeddedFont>
    <p:embeddedFont>
      <p:font typeface="Canva Sans Bold" panose="020B0803030501040103" pitchFamily="34" charset="0"/>
      <p:regular r:id="rId20"/>
      <p:bold r:id="rId21"/>
    </p:embeddedFont>
    <p:embeddedFont>
      <p:font typeface="Garamond Italics" panose="02020404030301010803" pitchFamily="18" charset="0"/>
      <p:regular r:id="rId22"/>
      <p:italic r:id="rId23"/>
    </p:embeddedFont>
    <p:embeddedFont>
      <p:font typeface="Telegraf" pitchFamily="2" charset="77"/>
      <p:regular r:id="rId24"/>
    </p:embeddedFont>
    <p:embeddedFont>
      <p:font typeface="Telegraf Medium" pitchFamily="2" charset="7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26" autoAdjust="0"/>
  </p:normalViewPr>
  <p:slideViewPr>
    <p:cSldViewPr>
      <p:cViewPr varScale="1">
        <p:scale>
          <a:sx n="70" d="100"/>
          <a:sy n="70" d="100"/>
        </p:scale>
        <p:origin x="8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895350"/>
            <a:ext cx="6924859" cy="1157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7"/>
              </a:lnSpc>
              <a:spcBef>
                <a:spcPct val="0"/>
              </a:spcBef>
            </a:pPr>
            <a:r>
              <a:rPr lang="en-US" sz="6776" dirty="0">
                <a:solidFill>
                  <a:srgbClr val="FAF9F4"/>
                </a:solidFill>
                <a:latin typeface="Garamond Italics"/>
              </a:rPr>
              <a:t>Predicting a proportion:</a:t>
            </a:r>
          </a:p>
        </p:txBody>
      </p:sp>
      <p:sp>
        <p:nvSpPr>
          <p:cNvPr id="3" name="TextBox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9126" y="3421352"/>
            <a:ext cx="9526414" cy="5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65"/>
              </a:lnSpc>
            </a:pPr>
            <a:r>
              <a:rPr lang="en-US" sz="10265" spc="-513" dirty="0">
                <a:solidFill>
                  <a:srgbClr val="FAF9F4"/>
                </a:solidFill>
                <a:latin typeface="Telegraf"/>
              </a:rPr>
              <a:t>RENEWABLE </a:t>
            </a:r>
          </a:p>
          <a:p>
            <a:pPr algn="l">
              <a:lnSpc>
                <a:spcPts val="10265"/>
              </a:lnSpc>
            </a:pPr>
            <a:r>
              <a:rPr lang="en-US" sz="10265" spc="-513" dirty="0">
                <a:solidFill>
                  <a:srgbClr val="FAF9F4"/>
                </a:solidFill>
                <a:latin typeface="Telegraf"/>
              </a:rPr>
              <a:t>ENERGY IN </a:t>
            </a:r>
          </a:p>
          <a:p>
            <a:pPr algn="l">
              <a:lnSpc>
                <a:spcPts val="10265"/>
              </a:lnSpc>
            </a:pPr>
            <a:r>
              <a:rPr lang="en-US" sz="10265" spc="-513" dirty="0">
                <a:solidFill>
                  <a:srgbClr val="FAF9F4"/>
                </a:solidFill>
                <a:latin typeface="Telegraf"/>
              </a:rPr>
              <a:t>TOTAL ENERGY CONSUMPTION</a:t>
            </a:r>
          </a:p>
        </p:txBody>
      </p:sp>
      <p:grpSp>
        <p:nvGrpSpPr>
          <p:cNvPr id="4" name="Group 4"/>
          <p:cNvGrpSpPr>
            <a:grpSpLocks noGrp="1" noUngrp="1" noRot="1" noChangeAspect="1" noMove="1" noResize="1"/>
          </p:cNvGrpSpPr>
          <p:nvPr/>
        </p:nvGrpSpPr>
        <p:grpSpPr>
          <a:xfrm>
            <a:off x="10675541" y="947600"/>
            <a:ext cx="6583759" cy="8391799"/>
            <a:chOff x="0" y="0"/>
            <a:chExt cx="2682240" cy="3418840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1590" y="-40640"/>
              <a:ext cx="2766060" cy="3455670"/>
            </a:xfrm>
            <a:custGeom>
              <a:avLst/>
              <a:gdLst/>
              <a:ahLst/>
              <a:cxnLst/>
              <a:rect l="l" t="t" r="r" b="b"/>
              <a:pathLst>
                <a:path w="2766060" h="3455670">
                  <a:moveTo>
                    <a:pt x="91440" y="2453640"/>
                  </a:moveTo>
                  <a:lnTo>
                    <a:pt x="90170" y="2452370"/>
                  </a:lnTo>
                  <a:cubicBezTo>
                    <a:pt x="53340" y="2378710"/>
                    <a:pt x="63500" y="2291080"/>
                    <a:pt x="63500" y="2212340"/>
                  </a:cubicBezTo>
                  <a:cubicBezTo>
                    <a:pt x="63500" y="2179320"/>
                    <a:pt x="63500" y="2137410"/>
                    <a:pt x="64770" y="2105660"/>
                  </a:cubicBezTo>
                  <a:cubicBezTo>
                    <a:pt x="68580" y="2000250"/>
                    <a:pt x="41910" y="1897380"/>
                    <a:pt x="123190" y="1814830"/>
                  </a:cubicBezTo>
                  <a:cubicBezTo>
                    <a:pt x="170180" y="1765300"/>
                    <a:pt x="236220" y="1738630"/>
                    <a:pt x="309880" y="1739900"/>
                  </a:cubicBezTo>
                  <a:cubicBezTo>
                    <a:pt x="309880" y="1739900"/>
                    <a:pt x="566420" y="1741170"/>
                    <a:pt x="566420" y="1741170"/>
                  </a:cubicBezTo>
                  <a:cubicBezTo>
                    <a:pt x="716280" y="1748790"/>
                    <a:pt x="857250" y="1724660"/>
                    <a:pt x="905510" y="1583690"/>
                  </a:cubicBezTo>
                  <a:cubicBezTo>
                    <a:pt x="918210" y="1541780"/>
                    <a:pt x="914400" y="1456690"/>
                    <a:pt x="915670" y="1412240"/>
                  </a:cubicBezTo>
                  <a:cubicBezTo>
                    <a:pt x="914400" y="1393190"/>
                    <a:pt x="920750" y="1193800"/>
                    <a:pt x="916940" y="1181100"/>
                  </a:cubicBezTo>
                  <a:cubicBezTo>
                    <a:pt x="904240" y="1041400"/>
                    <a:pt x="1026160" y="923290"/>
                    <a:pt x="1164590" y="929640"/>
                  </a:cubicBezTo>
                  <a:cubicBezTo>
                    <a:pt x="1272540" y="930910"/>
                    <a:pt x="1389380" y="929640"/>
                    <a:pt x="1497330" y="929640"/>
                  </a:cubicBezTo>
                  <a:cubicBezTo>
                    <a:pt x="1626870" y="927100"/>
                    <a:pt x="1752600" y="773430"/>
                    <a:pt x="1750060" y="641350"/>
                  </a:cubicBezTo>
                  <a:cubicBezTo>
                    <a:pt x="1752600" y="542290"/>
                    <a:pt x="1752600" y="346710"/>
                    <a:pt x="1756410" y="245110"/>
                  </a:cubicBezTo>
                  <a:cubicBezTo>
                    <a:pt x="1776730" y="0"/>
                    <a:pt x="2015490" y="43180"/>
                    <a:pt x="2194560" y="39370"/>
                  </a:cubicBezTo>
                  <a:cubicBezTo>
                    <a:pt x="2195830" y="39370"/>
                    <a:pt x="2448560" y="39370"/>
                    <a:pt x="2449830" y="39370"/>
                  </a:cubicBezTo>
                  <a:cubicBezTo>
                    <a:pt x="2766060" y="54610"/>
                    <a:pt x="2675890" y="440690"/>
                    <a:pt x="2689860" y="633730"/>
                  </a:cubicBezTo>
                  <a:cubicBezTo>
                    <a:pt x="2689860" y="770890"/>
                    <a:pt x="2584450" y="894080"/>
                    <a:pt x="2447290" y="887730"/>
                  </a:cubicBezTo>
                  <a:cubicBezTo>
                    <a:pt x="2334260" y="885190"/>
                    <a:pt x="2112010" y="887730"/>
                    <a:pt x="1968500" y="887730"/>
                  </a:cubicBezTo>
                  <a:cubicBezTo>
                    <a:pt x="1910080" y="887730"/>
                    <a:pt x="1842770" y="948690"/>
                    <a:pt x="1783080" y="1055370"/>
                  </a:cubicBezTo>
                  <a:cubicBezTo>
                    <a:pt x="1765300" y="1087120"/>
                    <a:pt x="1755140" y="1123950"/>
                    <a:pt x="1753870" y="1162050"/>
                  </a:cubicBezTo>
                  <a:cubicBezTo>
                    <a:pt x="1750060" y="1242060"/>
                    <a:pt x="1751330" y="1324610"/>
                    <a:pt x="1752600" y="1404620"/>
                  </a:cubicBezTo>
                  <a:lnTo>
                    <a:pt x="1753870" y="1510030"/>
                  </a:lnTo>
                  <a:cubicBezTo>
                    <a:pt x="1755140" y="1663700"/>
                    <a:pt x="1647190" y="1762760"/>
                    <a:pt x="1508760" y="1764030"/>
                  </a:cubicBezTo>
                  <a:cubicBezTo>
                    <a:pt x="1508760" y="1764030"/>
                    <a:pt x="1156970" y="1764030"/>
                    <a:pt x="1156970" y="1764030"/>
                  </a:cubicBezTo>
                  <a:cubicBezTo>
                    <a:pt x="1029970" y="1764030"/>
                    <a:pt x="910590" y="1835150"/>
                    <a:pt x="906780" y="1972310"/>
                  </a:cubicBezTo>
                  <a:cubicBezTo>
                    <a:pt x="901700" y="2081530"/>
                    <a:pt x="906780" y="2213610"/>
                    <a:pt x="905510" y="2324100"/>
                  </a:cubicBezTo>
                  <a:cubicBezTo>
                    <a:pt x="904240" y="2481580"/>
                    <a:pt x="801370" y="2573020"/>
                    <a:pt x="626110" y="2574290"/>
                  </a:cubicBezTo>
                  <a:lnTo>
                    <a:pt x="331470" y="2574290"/>
                  </a:lnTo>
                  <a:cubicBezTo>
                    <a:pt x="220980" y="2576830"/>
                    <a:pt x="146050" y="2559050"/>
                    <a:pt x="91440" y="2453640"/>
                  </a:cubicBezTo>
                  <a:lnTo>
                    <a:pt x="91440" y="2453640"/>
                  </a:lnTo>
                  <a:close/>
                  <a:moveTo>
                    <a:pt x="267970" y="1692910"/>
                  </a:moveTo>
                  <a:lnTo>
                    <a:pt x="604520" y="1692910"/>
                  </a:lnTo>
                  <a:cubicBezTo>
                    <a:pt x="758190" y="1692910"/>
                    <a:pt x="857250" y="1593850"/>
                    <a:pt x="857250" y="1440180"/>
                  </a:cubicBezTo>
                  <a:lnTo>
                    <a:pt x="857250" y="1342390"/>
                  </a:lnTo>
                  <a:cubicBezTo>
                    <a:pt x="855980" y="1258570"/>
                    <a:pt x="855980" y="1172210"/>
                    <a:pt x="859790" y="1088390"/>
                  </a:cubicBezTo>
                  <a:cubicBezTo>
                    <a:pt x="863600" y="972820"/>
                    <a:pt x="951230" y="876300"/>
                    <a:pt x="1073150" y="880110"/>
                  </a:cubicBezTo>
                  <a:cubicBezTo>
                    <a:pt x="1073150" y="880110"/>
                    <a:pt x="1447800" y="880110"/>
                    <a:pt x="1447800" y="880110"/>
                  </a:cubicBezTo>
                  <a:cubicBezTo>
                    <a:pt x="1447800" y="880110"/>
                    <a:pt x="1459230" y="880110"/>
                    <a:pt x="1459230" y="880110"/>
                  </a:cubicBezTo>
                  <a:cubicBezTo>
                    <a:pt x="1522730" y="878840"/>
                    <a:pt x="1581150" y="852170"/>
                    <a:pt x="1624330" y="807720"/>
                  </a:cubicBezTo>
                  <a:cubicBezTo>
                    <a:pt x="1667510" y="762000"/>
                    <a:pt x="1690370" y="702310"/>
                    <a:pt x="1689100" y="640080"/>
                  </a:cubicBezTo>
                  <a:lnTo>
                    <a:pt x="1689100" y="288290"/>
                  </a:lnTo>
                  <a:cubicBezTo>
                    <a:pt x="1687830" y="143510"/>
                    <a:pt x="1593850" y="48260"/>
                    <a:pt x="1449070" y="45720"/>
                  </a:cubicBezTo>
                  <a:cubicBezTo>
                    <a:pt x="1449070" y="45720"/>
                    <a:pt x="1324610" y="45720"/>
                    <a:pt x="1324610" y="45720"/>
                  </a:cubicBezTo>
                  <a:cubicBezTo>
                    <a:pt x="1234440" y="45720"/>
                    <a:pt x="1131570" y="45720"/>
                    <a:pt x="1059180" y="49530"/>
                  </a:cubicBezTo>
                  <a:cubicBezTo>
                    <a:pt x="955040" y="54610"/>
                    <a:pt x="863600" y="147320"/>
                    <a:pt x="859790" y="250190"/>
                  </a:cubicBezTo>
                  <a:cubicBezTo>
                    <a:pt x="857250" y="313690"/>
                    <a:pt x="857250" y="378460"/>
                    <a:pt x="855980" y="439420"/>
                  </a:cubicBezTo>
                  <a:cubicBezTo>
                    <a:pt x="852170" y="492760"/>
                    <a:pt x="861060" y="648970"/>
                    <a:pt x="845820" y="698500"/>
                  </a:cubicBezTo>
                  <a:cubicBezTo>
                    <a:pt x="801370" y="835660"/>
                    <a:pt x="673100" y="855980"/>
                    <a:pt x="601980" y="855980"/>
                  </a:cubicBezTo>
                  <a:cubicBezTo>
                    <a:pt x="601980" y="855980"/>
                    <a:pt x="266700" y="855980"/>
                    <a:pt x="266700" y="855980"/>
                  </a:cubicBezTo>
                  <a:cubicBezTo>
                    <a:pt x="196850" y="854710"/>
                    <a:pt x="129540" y="883920"/>
                    <a:pt x="81280" y="935990"/>
                  </a:cubicBezTo>
                  <a:cubicBezTo>
                    <a:pt x="0" y="1021080"/>
                    <a:pt x="27940" y="1115060"/>
                    <a:pt x="22860" y="1220470"/>
                  </a:cubicBezTo>
                  <a:cubicBezTo>
                    <a:pt x="21590" y="1304290"/>
                    <a:pt x="20320" y="1388110"/>
                    <a:pt x="22860" y="1471930"/>
                  </a:cubicBezTo>
                  <a:cubicBezTo>
                    <a:pt x="30480" y="1600200"/>
                    <a:pt x="134620" y="1696720"/>
                    <a:pt x="267970" y="1692910"/>
                  </a:cubicBezTo>
                  <a:close/>
                  <a:moveTo>
                    <a:pt x="2090420" y="2612390"/>
                  </a:moveTo>
                  <a:cubicBezTo>
                    <a:pt x="2090420" y="2612390"/>
                    <a:pt x="2579370" y="2612390"/>
                    <a:pt x="2579370" y="2612390"/>
                  </a:cubicBezTo>
                  <a:cubicBezTo>
                    <a:pt x="2640330" y="2612390"/>
                    <a:pt x="2689860" y="2564130"/>
                    <a:pt x="2691130" y="2504440"/>
                  </a:cubicBezTo>
                  <a:cubicBezTo>
                    <a:pt x="2693670" y="2501900"/>
                    <a:pt x="2688590" y="1215390"/>
                    <a:pt x="2689860" y="1212850"/>
                  </a:cubicBezTo>
                  <a:cubicBezTo>
                    <a:pt x="2689860" y="1193800"/>
                    <a:pt x="2687320" y="1174750"/>
                    <a:pt x="2686050" y="1158240"/>
                  </a:cubicBezTo>
                  <a:cubicBezTo>
                    <a:pt x="2679700" y="1062990"/>
                    <a:pt x="2584450" y="955040"/>
                    <a:pt x="2457450" y="955040"/>
                  </a:cubicBezTo>
                  <a:cubicBezTo>
                    <a:pt x="2336800" y="952500"/>
                    <a:pt x="2193290" y="951230"/>
                    <a:pt x="2048510" y="955040"/>
                  </a:cubicBezTo>
                  <a:cubicBezTo>
                    <a:pt x="1917700" y="958850"/>
                    <a:pt x="1821180" y="1055370"/>
                    <a:pt x="1821180" y="1183640"/>
                  </a:cubicBezTo>
                  <a:lnTo>
                    <a:pt x="1821180" y="1355090"/>
                  </a:lnTo>
                  <a:lnTo>
                    <a:pt x="1819910" y="1591310"/>
                  </a:lnTo>
                  <a:cubicBezTo>
                    <a:pt x="1818640" y="1666240"/>
                    <a:pt x="1793240" y="1728470"/>
                    <a:pt x="1748790" y="1770380"/>
                  </a:cubicBezTo>
                  <a:cubicBezTo>
                    <a:pt x="1703070" y="1813560"/>
                    <a:pt x="1638300" y="1833880"/>
                    <a:pt x="1562100" y="1831340"/>
                  </a:cubicBezTo>
                  <a:cubicBezTo>
                    <a:pt x="1440180" y="1826260"/>
                    <a:pt x="1336040" y="1828800"/>
                    <a:pt x="1207770" y="1833880"/>
                  </a:cubicBezTo>
                  <a:cubicBezTo>
                    <a:pt x="1073150" y="1838960"/>
                    <a:pt x="974090" y="1941830"/>
                    <a:pt x="976630" y="2071370"/>
                  </a:cubicBezTo>
                  <a:cubicBezTo>
                    <a:pt x="979170" y="2190750"/>
                    <a:pt x="979170" y="2320290"/>
                    <a:pt x="976630" y="2416810"/>
                  </a:cubicBezTo>
                  <a:cubicBezTo>
                    <a:pt x="974090" y="2537460"/>
                    <a:pt x="864870" y="2631440"/>
                    <a:pt x="727710" y="2631440"/>
                  </a:cubicBezTo>
                  <a:lnTo>
                    <a:pt x="384810" y="2631440"/>
                  </a:lnTo>
                  <a:cubicBezTo>
                    <a:pt x="257810" y="2623820"/>
                    <a:pt x="115570" y="2692400"/>
                    <a:pt x="110490" y="2828290"/>
                  </a:cubicBezTo>
                  <a:cubicBezTo>
                    <a:pt x="106680" y="2959100"/>
                    <a:pt x="105410" y="3091180"/>
                    <a:pt x="106680" y="3221990"/>
                  </a:cubicBezTo>
                  <a:cubicBezTo>
                    <a:pt x="107950" y="3267710"/>
                    <a:pt x="123190" y="3313430"/>
                    <a:pt x="147320" y="3354070"/>
                  </a:cubicBezTo>
                  <a:cubicBezTo>
                    <a:pt x="191770" y="3421380"/>
                    <a:pt x="264160" y="3455670"/>
                    <a:pt x="364490" y="3455670"/>
                  </a:cubicBezTo>
                  <a:cubicBezTo>
                    <a:pt x="364490" y="3455670"/>
                    <a:pt x="1052830" y="3455670"/>
                    <a:pt x="1052830" y="3455670"/>
                  </a:cubicBezTo>
                  <a:cubicBezTo>
                    <a:pt x="1221740" y="3454400"/>
                    <a:pt x="1562100" y="3455670"/>
                    <a:pt x="1731010" y="3455670"/>
                  </a:cubicBezTo>
                  <a:cubicBezTo>
                    <a:pt x="1805940" y="3455670"/>
                    <a:pt x="1866900" y="3394710"/>
                    <a:pt x="1866900" y="3319780"/>
                  </a:cubicBezTo>
                  <a:lnTo>
                    <a:pt x="1866900" y="2837180"/>
                  </a:lnTo>
                  <a:cubicBezTo>
                    <a:pt x="1865630" y="2715260"/>
                    <a:pt x="1965960" y="2612390"/>
                    <a:pt x="2090420" y="2612390"/>
                  </a:cubicBezTo>
                  <a:lnTo>
                    <a:pt x="2090420" y="2612390"/>
                  </a:lnTo>
                  <a:close/>
                  <a:moveTo>
                    <a:pt x="2496820" y="2670810"/>
                  </a:moveTo>
                  <a:lnTo>
                    <a:pt x="2134870" y="2670810"/>
                  </a:lnTo>
                  <a:cubicBezTo>
                    <a:pt x="2020570" y="2670810"/>
                    <a:pt x="1927860" y="2763520"/>
                    <a:pt x="1927860" y="2877820"/>
                  </a:cubicBezTo>
                  <a:lnTo>
                    <a:pt x="1927860" y="3239770"/>
                  </a:lnTo>
                  <a:cubicBezTo>
                    <a:pt x="1927860" y="3354070"/>
                    <a:pt x="2020570" y="3446780"/>
                    <a:pt x="2134870" y="3446780"/>
                  </a:cubicBezTo>
                  <a:lnTo>
                    <a:pt x="2496820" y="3446780"/>
                  </a:lnTo>
                  <a:cubicBezTo>
                    <a:pt x="2611120" y="3446780"/>
                    <a:pt x="2703830" y="3354070"/>
                    <a:pt x="2703830" y="3239770"/>
                  </a:cubicBezTo>
                  <a:lnTo>
                    <a:pt x="2703830" y="2877820"/>
                  </a:lnTo>
                  <a:cubicBezTo>
                    <a:pt x="2703830" y="2763520"/>
                    <a:pt x="2611120" y="2670810"/>
                    <a:pt x="2496820" y="2670810"/>
                  </a:cubicBezTo>
                  <a:close/>
                  <a:moveTo>
                    <a:pt x="248920" y="810260"/>
                  </a:moveTo>
                  <a:lnTo>
                    <a:pt x="596900" y="810260"/>
                  </a:lnTo>
                  <a:cubicBezTo>
                    <a:pt x="711200" y="810260"/>
                    <a:pt x="803910" y="717550"/>
                    <a:pt x="803910" y="603250"/>
                  </a:cubicBezTo>
                  <a:lnTo>
                    <a:pt x="803910" y="276860"/>
                  </a:lnTo>
                  <a:cubicBezTo>
                    <a:pt x="803910" y="162560"/>
                    <a:pt x="711200" y="69850"/>
                    <a:pt x="596900" y="69850"/>
                  </a:cubicBezTo>
                  <a:lnTo>
                    <a:pt x="248920" y="69850"/>
                  </a:lnTo>
                  <a:cubicBezTo>
                    <a:pt x="134620" y="69850"/>
                    <a:pt x="41910" y="162560"/>
                    <a:pt x="41910" y="276860"/>
                  </a:cubicBezTo>
                  <a:lnTo>
                    <a:pt x="41910" y="603250"/>
                  </a:lnTo>
                  <a:cubicBezTo>
                    <a:pt x="41910" y="717550"/>
                    <a:pt x="134620" y="810260"/>
                    <a:pt x="248920" y="810260"/>
                  </a:cubicBezTo>
                  <a:close/>
                </a:path>
              </a:pathLst>
            </a:custGeom>
            <a:blipFill>
              <a:blip r:embed="rId2"/>
              <a:stretch>
                <a:fillRect t="-2334" b="-23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9126" y="2388054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73777" y="823993"/>
            <a:ext cx="11949363" cy="107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7460" spc="-373">
                <a:solidFill>
                  <a:srgbClr val="FAF9F4"/>
                </a:solidFill>
                <a:latin typeface="Telegraf"/>
              </a:rPr>
              <a:t>Regression Models - ggplots</a:t>
            </a:r>
          </a:p>
        </p:txBody>
      </p:sp>
      <p:sp>
        <p:nvSpPr>
          <p:cNvPr id="3" name="TextBox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79912" y="9083695"/>
            <a:ext cx="641741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BE8DA"/>
                </a:solidFill>
                <a:latin typeface="Canva Sans"/>
              </a:rPr>
              <a:t>Non-ellipsoidal so can’t use Pearson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EBE8DA"/>
                </a:solidFill>
                <a:latin typeface="Canva Sans"/>
              </a:rPr>
              <a:t>Nonmonotonic so can’t use Spearman</a:t>
            </a:r>
          </a:p>
        </p:txBody>
      </p:sp>
      <p:sp>
        <p:nvSpPr>
          <p:cNvPr id="4" name="TextBox 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403763" y="9293245"/>
            <a:ext cx="641741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EBE8DA"/>
                </a:solidFill>
                <a:latin typeface="Canva Sans"/>
              </a:rPr>
              <a:t>Pearson OK</a:t>
            </a:r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-514350" y="0"/>
            <a:ext cx="3086100" cy="10287000"/>
            <a:chOff x="0" y="0"/>
            <a:chExt cx="812800" cy="2709333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186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67526" y="2208200"/>
            <a:ext cx="6442187" cy="6608795"/>
          </a:xfrm>
          <a:custGeom>
            <a:avLst/>
            <a:gdLst/>
            <a:ahLst/>
            <a:cxnLst/>
            <a:rect l="l" t="t" r="r" b="b"/>
            <a:pathLst>
              <a:path w="6442187" h="6608795">
                <a:moveTo>
                  <a:pt x="0" y="0"/>
                </a:moveTo>
                <a:lnTo>
                  <a:pt x="6442186" y="0"/>
                </a:lnTo>
                <a:lnTo>
                  <a:pt x="6442186" y="6608795"/>
                </a:lnTo>
                <a:lnTo>
                  <a:pt x="0" y="6608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15690" y="2202014"/>
            <a:ext cx="6393559" cy="6614981"/>
          </a:xfrm>
          <a:custGeom>
            <a:avLst/>
            <a:gdLst/>
            <a:ahLst/>
            <a:cxnLst/>
            <a:rect l="l" t="t" r="r" b="b"/>
            <a:pathLst>
              <a:path w="6393559" h="6614981">
                <a:moveTo>
                  <a:pt x="0" y="0"/>
                </a:moveTo>
                <a:lnTo>
                  <a:pt x="6393559" y="0"/>
                </a:lnTo>
                <a:lnTo>
                  <a:pt x="6393559" y="6614981"/>
                </a:lnTo>
                <a:lnTo>
                  <a:pt x="0" y="6614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1047750" y="-625224"/>
            <a:ext cx="0" cy="1571251"/>
          </a:xfrm>
          <a:prstGeom prst="line">
            <a:avLst/>
          </a:prstGeom>
          <a:ln w="38100" cap="flat">
            <a:solidFill>
              <a:srgbClr val="2425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1038225" y="1328889"/>
            <a:ext cx="9525" cy="1987072"/>
          </a:xfrm>
          <a:prstGeom prst="line">
            <a:avLst/>
          </a:prstGeom>
          <a:ln w="38100" cap="flat">
            <a:solidFill>
              <a:srgbClr val="2425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1028700" y="3698823"/>
            <a:ext cx="9525" cy="1566588"/>
          </a:xfrm>
          <a:prstGeom prst="line">
            <a:avLst/>
          </a:prstGeom>
          <a:ln w="38100" cap="flat">
            <a:solidFill>
              <a:srgbClr val="2425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856319" y="946027"/>
            <a:ext cx="382862" cy="382862"/>
            <a:chOff x="0" y="0"/>
            <a:chExt cx="812800" cy="812800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5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Grp="1" noUngrp="1" noRot="1" noMove="1" noResize="1"/>
          </p:cNvGrpSpPr>
          <p:nvPr/>
        </p:nvGrpSpPr>
        <p:grpSpPr>
          <a:xfrm>
            <a:off x="846794" y="3315961"/>
            <a:ext cx="382862" cy="382862"/>
            <a:chOff x="0" y="0"/>
            <a:chExt cx="812800" cy="812800"/>
          </a:xfrm>
        </p:grpSpPr>
        <p:sp>
          <p:nvSpPr>
            <p:cNvPr id="9" name="Freeform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5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Grp="1" noUngrp="1" noRot="1" noMove="1" noResize="1"/>
          </p:cNvGrpSpPr>
          <p:nvPr/>
        </p:nvGrpSpPr>
        <p:grpSpPr>
          <a:xfrm>
            <a:off x="837269" y="5265411"/>
            <a:ext cx="382862" cy="382862"/>
            <a:chOff x="0" y="0"/>
            <a:chExt cx="812800" cy="812800"/>
          </a:xfrm>
        </p:grpSpPr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5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>
            <a:off x="8571461" y="570461"/>
            <a:ext cx="10287000" cy="9146078"/>
          </a:xfrm>
          <a:custGeom>
            <a:avLst/>
            <a:gdLst/>
            <a:ahLst/>
            <a:cxnLst/>
            <a:rect l="l" t="t" r="r" b="b"/>
            <a:pathLst>
              <a:path w="10287000" h="9146078">
                <a:moveTo>
                  <a:pt x="0" y="0"/>
                </a:moveTo>
                <a:lnTo>
                  <a:pt x="10287000" y="0"/>
                </a:lnTo>
                <a:lnTo>
                  <a:pt x="10287000" y="9146078"/>
                </a:lnTo>
                <a:lnTo>
                  <a:pt x="0" y="9146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72507" y="1519878"/>
            <a:ext cx="597369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Assessing Pearson and/or Spearman correlations for each relationship based on graphical analysis.</a:t>
            </a:r>
          </a:p>
        </p:txBody>
      </p:sp>
      <p:sp>
        <p:nvSpPr>
          <p:cNvPr id="16" name="TextBox 1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72507" y="936502"/>
            <a:ext cx="4596757" cy="58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800" spc="-190">
                <a:solidFill>
                  <a:srgbClr val="242526"/>
                </a:solidFill>
                <a:latin typeface="Telegraf Medium"/>
              </a:rPr>
              <a:t>Correlation Analysis :</a:t>
            </a:r>
          </a:p>
        </p:txBody>
      </p:sp>
      <p:sp>
        <p:nvSpPr>
          <p:cNvPr id="17" name="TextBox 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72507" y="3888096"/>
            <a:ext cx="5628493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Correlations for each predictor had p-value ranges of 0 - 0.007 &lt; 0.05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242526"/>
              </a:solidFill>
              <a:latin typeface="Canva Sans"/>
            </a:endParaRPr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72507" y="3306436"/>
            <a:ext cx="4890306" cy="58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800" spc="-190">
                <a:solidFill>
                  <a:srgbClr val="242526"/>
                </a:solidFill>
                <a:latin typeface="Telegraf Medium"/>
              </a:rPr>
              <a:t>Significance Testing :</a:t>
            </a:r>
          </a:p>
        </p:txBody>
      </p:sp>
      <p:sp>
        <p:nvSpPr>
          <p:cNvPr id="19" name="TextBox 1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72507" y="5837546"/>
            <a:ext cx="616210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SSE reductions far beyond what happens “by chance”</a:t>
            </a:r>
          </a:p>
        </p:txBody>
      </p:sp>
      <p:sp>
        <p:nvSpPr>
          <p:cNvPr id="20" name="TextBox 2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72507" y="5255886"/>
            <a:ext cx="5081128" cy="58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800" spc="-190">
                <a:solidFill>
                  <a:srgbClr val="242526"/>
                </a:solidFill>
                <a:latin typeface="Telegraf Medium"/>
              </a:rPr>
              <a:t>Chance Values Plots :</a:t>
            </a:r>
          </a:p>
        </p:txBody>
      </p:sp>
      <p:sp>
        <p:nvSpPr>
          <p:cNvPr id="21" name="AutoShape 21"/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1028700" y="5648273"/>
            <a:ext cx="0" cy="1566588"/>
          </a:xfrm>
          <a:prstGeom prst="line">
            <a:avLst/>
          </a:prstGeom>
          <a:ln w="38100" cap="flat">
            <a:solidFill>
              <a:srgbClr val="2425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Grp="1" noUngrp="1" noRot="1" noMove="1" noResize="1"/>
          </p:cNvGrpSpPr>
          <p:nvPr/>
        </p:nvGrpSpPr>
        <p:grpSpPr>
          <a:xfrm>
            <a:off x="837269" y="7214861"/>
            <a:ext cx="382862" cy="382862"/>
            <a:chOff x="0" y="0"/>
            <a:chExt cx="812800" cy="812800"/>
          </a:xfrm>
        </p:grpSpPr>
        <p:sp>
          <p:nvSpPr>
            <p:cNvPr id="23" name="Freeform 2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5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78299" y="7786996"/>
            <a:ext cx="616210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R-squared if Pearson was appropriate, otherwise, defer to graphical analysis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242526"/>
              </a:solidFill>
              <a:latin typeface="Canva Sans"/>
            </a:endParaRPr>
          </a:p>
        </p:txBody>
      </p:sp>
      <p:sp>
        <p:nvSpPr>
          <p:cNvPr id="26" name="TextBox 2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78299" y="7205336"/>
            <a:ext cx="5081128" cy="58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800" spc="-190">
                <a:solidFill>
                  <a:srgbClr val="242526"/>
                </a:solidFill>
                <a:latin typeface="Telegraf Medium"/>
              </a:rPr>
              <a:t>Strength Assessment: :</a:t>
            </a:r>
          </a:p>
        </p:txBody>
      </p:sp>
      <p:sp>
        <p:nvSpPr>
          <p:cNvPr id="27" name="Freeform 27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>
            <a:off x="14689079" y="6687539"/>
            <a:ext cx="3155968" cy="3155968"/>
          </a:xfrm>
          <a:custGeom>
            <a:avLst/>
            <a:gdLst/>
            <a:ahLst/>
            <a:cxnLst/>
            <a:rect l="l" t="t" r="r" b="b"/>
            <a:pathLst>
              <a:path w="3155968" h="3155968">
                <a:moveTo>
                  <a:pt x="0" y="0"/>
                </a:moveTo>
                <a:lnTo>
                  <a:pt x="3155968" y="0"/>
                </a:lnTo>
                <a:lnTo>
                  <a:pt x="3155968" y="3155968"/>
                </a:lnTo>
                <a:lnTo>
                  <a:pt x="0" y="3155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>
            <a:off x="12935232" y="7828714"/>
            <a:ext cx="1590031" cy="1590031"/>
          </a:xfrm>
          <a:custGeom>
            <a:avLst/>
            <a:gdLst/>
            <a:ahLst/>
            <a:cxnLst/>
            <a:rect l="l" t="t" r="r" b="b"/>
            <a:pathLst>
              <a:path w="1590031" h="1590031">
                <a:moveTo>
                  <a:pt x="0" y="0"/>
                </a:moveTo>
                <a:lnTo>
                  <a:pt x="1590030" y="0"/>
                </a:lnTo>
                <a:lnTo>
                  <a:pt x="1590030" y="1590031"/>
                </a:lnTo>
                <a:lnTo>
                  <a:pt x="0" y="1590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116935" y="5143500"/>
            <a:ext cx="1740553" cy="3088078"/>
          </a:xfrm>
          <a:custGeom>
            <a:avLst/>
            <a:gdLst/>
            <a:ahLst/>
            <a:cxnLst/>
            <a:rect l="l" t="t" r="r" b="b"/>
            <a:pathLst>
              <a:path w="1740553" h="3088078">
                <a:moveTo>
                  <a:pt x="0" y="0"/>
                </a:moveTo>
                <a:lnTo>
                  <a:pt x="1740553" y="0"/>
                </a:lnTo>
                <a:lnTo>
                  <a:pt x="1740553" y="3088078"/>
                </a:lnTo>
                <a:lnTo>
                  <a:pt x="0" y="3088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25900" y="671493"/>
            <a:ext cx="9019147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400">
                <a:solidFill>
                  <a:srgbClr val="242526"/>
                </a:solidFill>
                <a:latin typeface="Telegraf"/>
              </a:rPr>
              <a:t>Association</a:t>
            </a:r>
          </a:p>
        </p:txBody>
      </p:sp>
      <p:sp>
        <p:nvSpPr>
          <p:cNvPr id="31" name="TextBox 3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152315" y="1828903"/>
            <a:ext cx="4610572" cy="186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59"/>
              </a:lnSpc>
            </a:pPr>
            <a:r>
              <a:rPr lang="en-US" sz="13959" spc="-697">
                <a:solidFill>
                  <a:srgbClr val="242526"/>
                </a:solidFill>
                <a:latin typeface="Garamond Italics"/>
              </a:rPr>
              <a:t>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51435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186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79912" y="2202014"/>
            <a:ext cx="6836442" cy="3632190"/>
          </a:xfrm>
          <a:custGeom>
            <a:avLst/>
            <a:gdLst/>
            <a:ahLst/>
            <a:cxnLst/>
            <a:rect l="l" t="t" r="r" b="b"/>
            <a:pathLst>
              <a:path w="6836442" h="3632190">
                <a:moveTo>
                  <a:pt x="0" y="0"/>
                </a:moveTo>
                <a:lnTo>
                  <a:pt x="6836443" y="0"/>
                </a:lnTo>
                <a:lnTo>
                  <a:pt x="6836443" y="3632190"/>
                </a:lnTo>
                <a:lnTo>
                  <a:pt x="0" y="3632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05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22858" y="2202014"/>
            <a:ext cx="6836442" cy="5469154"/>
          </a:xfrm>
          <a:custGeom>
            <a:avLst/>
            <a:gdLst/>
            <a:ahLst/>
            <a:cxnLst/>
            <a:rect l="l" t="t" r="r" b="b"/>
            <a:pathLst>
              <a:path w="6836442" h="5469154">
                <a:moveTo>
                  <a:pt x="0" y="0"/>
                </a:moveTo>
                <a:lnTo>
                  <a:pt x="6836442" y="0"/>
                </a:lnTo>
                <a:lnTo>
                  <a:pt x="6836442" y="5469154"/>
                </a:lnTo>
                <a:lnTo>
                  <a:pt x="0" y="5469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526" y="637166"/>
            <a:ext cx="11949363" cy="107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7460" spc="-373">
                <a:solidFill>
                  <a:srgbClr val="FAF9F4"/>
                </a:solidFill>
                <a:latin typeface="Telegraf"/>
              </a:rPr>
              <a:t>Association Analysis</a:t>
            </a:r>
          </a:p>
        </p:txBody>
      </p: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79912" y="8118843"/>
            <a:ext cx="641741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EBE8DA"/>
                </a:solidFill>
                <a:latin typeface="Canva Sans"/>
              </a:rPr>
              <a:t>RenewShare~PopAccessElec</a:t>
            </a:r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422858" y="8088363"/>
            <a:ext cx="641741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BE8DA"/>
                </a:solidFill>
                <a:latin typeface="Canva Sans"/>
              </a:rPr>
              <a:t>RenewShare~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EBE8DA"/>
                </a:solidFill>
                <a:latin typeface="Canva Sans"/>
              </a:rPr>
              <a:t>log10(PrimaryConsumpCap)</a:t>
            </a:r>
          </a:p>
        </p:txBody>
      </p:sp>
      <p:sp>
        <p:nvSpPr>
          <p:cNvPr id="10" name="Freeform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84207" y="5834204"/>
            <a:ext cx="3427853" cy="1856458"/>
          </a:xfrm>
          <a:custGeom>
            <a:avLst/>
            <a:gdLst/>
            <a:ahLst/>
            <a:cxnLst/>
            <a:rect l="l" t="t" r="r" b="b"/>
            <a:pathLst>
              <a:path w="3427853" h="1856458">
                <a:moveTo>
                  <a:pt x="0" y="0"/>
                </a:moveTo>
                <a:lnTo>
                  <a:pt x="3427853" y="0"/>
                </a:lnTo>
                <a:lnTo>
                  <a:pt x="3427853" y="1856457"/>
                </a:lnTo>
                <a:lnTo>
                  <a:pt x="0" y="185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438" t="-19460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72217" y="0"/>
            <a:ext cx="2959717" cy="10287000"/>
          </a:xfrm>
          <a:custGeom>
            <a:avLst/>
            <a:gdLst/>
            <a:ahLst/>
            <a:cxnLst/>
            <a:rect l="l" t="t" r="r" b="b"/>
            <a:pathLst>
              <a:path w="2959717" h="10287000">
                <a:moveTo>
                  <a:pt x="0" y="0"/>
                </a:moveTo>
                <a:lnTo>
                  <a:pt x="2959717" y="0"/>
                </a:lnTo>
                <a:lnTo>
                  <a:pt x="29597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565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Grp="1" noUngrp="1" noRot="1" noMove="1" noResize="1"/>
          </p:cNvGrpSpPr>
          <p:nvPr/>
        </p:nvGrpSpPr>
        <p:grpSpPr>
          <a:xfrm>
            <a:off x="1571625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186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59379" y="2296020"/>
            <a:ext cx="6836442" cy="3652600"/>
          </a:xfrm>
          <a:custGeom>
            <a:avLst/>
            <a:gdLst/>
            <a:ahLst/>
            <a:cxnLst/>
            <a:rect l="l" t="t" r="r" b="b"/>
            <a:pathLst>
              <a:path w="6836442" h="3652600">
                <a:moveTo>
                  <a:pt x="0" y="0"/>
                </a:moveTo>
                <a:lnTo>
                  <a:pt x="6836442" y="0"/>
                </a:lnTo>
                <a:lnTo>
                  <a:pt x="6836442" y="3652601"/>
                </a:lnTo>
                <a:lnTo>
                  <a:pt x="0" y="3652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9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91181" y="2296020"/>
            <a:ext cx="6836442" cy="5469154"/>
          </a:xfrm>
          <a:custGeom>
            <a:avLst/>
            <a:gdLst/>
            <a:ahLst/>
            <a:cxnLst/>
            <a:rect l="l" t="t" r="r" b="b"/>
            <a:pathLst>
              <a:path w="6836442" h="5469154">
                <a:moveTo>
                  <a:pt x="0" y="0"/>
                </a:moveTo>
                <a:lnTo>
                  <a:pt x="6836442" y="0"/>
                </a:lnTo>
                <a:lnTo>
                  <a:pt x="6836442" y="5469154"/>
                </a:lnTo>
                <a:lnTo>
                  <a:pt x="0" y="546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9379" y="890938"/>
            <a:ext cx="11949363" cy="107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7460" spc="-373">
                <a:solidFill>
                  <a:srgbClr val="242526"/>
                </a:solidFill>
                <a:latin typeface="Telegraf"/>
              </a:rPr>
              <a:t>Association Analysis</a:t>
            </a:r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9379" y="8050924"/>
            <a:ext cx="641741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RenewShare~PopAccessCleanFuel</a:t>
            </a:r>
          </a:p>
        </p:txBody>
      </p:sp>
      <p:sp>
        <p:nvSpPr>
          <p:cNvPr id="10" name="TextBox 1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915798" y="8050924"/>
            <a:ext cx="641741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RenewShare ~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log10(EnergyIntensity)</a:t>
            </a:r>
          </a:p>
        </p:txBody>
      </p:sp>
      <p:sp>
        <p:nvSpPr>
          <p:cNvPr id="11" name="Freeform 1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54159" y="5908717"/>
            <a:ext cx="3427853" cy="1856458"/>
          </a:xfrm>
          <a:custGeom>
            <a:avLst/>
            <a:gdLst/>
            <a:ahLst/>
            <a:cxnLst/>
            <a:rect l="l" t="t" r="r" b="b"/>
            <a:pathLst>
              <a:path w="3427853" h="1856458">
                <a:moveTo>
                  <a:pt x="0" y="0"/>
                </a:moveTo>
                <a:lnTo>
                  <a:pt x="3427853" y="0"/>
                </a:lnTo>
                <a:lnTo>
                  <a:pt x="3427853" y="1856457"/>
                </a:lnTo>
                <a:lnTo>
                  <a:pt x="0" y="185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438" t="-19460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514350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186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04636" y="2408923"/>
            <a:ext cx="6836442" cy="3710668"/>
          </a:xfrm>
          <a:custGeom>
            <a:avLst/>
            <a:gdLst/>
            <a:ahLst/>
            <a:cxnLst/>
            <a:rect l="l" t="t" r="r" b="b"/>
            <a:pathLst>
              <a:path w="6836442" h="3710668">
                <a:moveTo>
                  <a:pt x="0" y="0"/>
                </a:moveTo>
                <a:lnTo>
                  <a:pt x="6836443" y="0"/>
                </a:lnTo>
                <a:lnTo>
                  <a:pt x="6836443" y="3710668"/>
                </a:lnTo>
                <a:lnTo>
                  <a:pt x="0" y="3710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73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526" y="637166"/>
            <a:ext cx="11949363" cy="107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7460" spc="-373">
                <a:solidFill>
                  <a:srgbClr val="FAF9F4"/>
                </a:solidFill>
                <a:latin typeface="Telegraf"/>
              </a:rPr>
              <a:t>Association Analysis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14151" y="8088363"/>
            <a:ext cx="641741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EBE8DA"/>
                </a:solidFill>
                <a:latin typeface="Canva Sans"/>
              </a:rPr>
              <a:t>RenewShare~log10(GDP_Per_Capita)</a:t>
            </a:r>
          </a:p>
        </p:txBody>
      </p:sp>
      <p:sp>
        <p:nvSpPr>
          <p:cNvPr id="8" name="Freeform 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89947" y="6119591"/>
            <a:ext cx="3265821" cy="1815636"/>
          </a:xfrm>
          <a:custGeom>
            <a:avLst/>
            <a:gdLst/>
            <a:ahLst/>
            <a:cxnLst/>
            <a:rect l="l" t="t" r="r" b="b"/>
            <a:pathLst>
              <a:path w="3265821" h="1815636">
                <a:moveTo>
                  <a:pt x="0" y="0"/>
                </a:moveTo>
                <a:lnTo>
                  <a:pt x="3265821" y="0"/>
                </a:lnTo>
                <a:lnTo>
                  <a:pt x="3265821" y="1815636"/>
                </a:lnTo>
                <a:lnTo>
                  <a:pt x="0" y="181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1225" r="-10933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819575"/>
            <a:ext cx="10172700" cy="6381355"/>
          </a:xfrm>
          <a:custGeom>
            <a:avLst/>
            <a:gdLst/>
            <a:ahLst/>
            <a:cxnLst/>
            <a:rect l="l" t="t" r="r" b="b"/>
            <a:pathLst>
              <a:path w="10172700" h="6381355">
                <a:moveTo>
                  <a:pt x="0" y="0"/>
                </a:moveTo>
                <a:lnTo>
                  <a:pt x="10172700" y="0"/>
                </a:lnTo>
                <a:lnTo>
                  <a:pt x="10172700" y="6381355"/>
                </a:lnTo>
                <a:lnTo>
                  <a:pt x="0" y="638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94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3788886"/>
            <a:ext cx="10000980" cy="5772124"/>
          </a:xfrm>
          <a:custGeom>
            <a:avLst/>
            <a:gdLst/>
            <a:ahLst/>
            <a:cxnLst/>
            <a:rect l="l" t="t" r="r" b="b"/>
            <a:pathLst>
              <a:path w="10000980" h="5772124">
                <a:moveTo>
                  <a:pt x="0" y="0"/>
                </a:moveTo>
                <a:lnTo>
                  <a:pt x="10000980" y="0"/>
                </a:lnTo>
                <a:lnTo>
                  <a:pt x="10000980" y="5772124"/>
                </a:lnTo>
                <a:lnTo>
                  <a:pt x="0" y="577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840758"/>
            <a:ext cx="13503729" cy="189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349">
                <a:solidFill>
                  <a:srgbClr val="000000"/>
                </a:solidFill>
                <a:latin typeface="Telegraf"/>
              </a:rPr>
              <a:t>Other Technique: Gradient Boosting Machines (GBM) </a:t>
            </a:r>
          </a:p>
        </p:txBody>
      </p:sp>
      <p:sp>
        <p:nvSpPr>
          <p:cNvPr id="5" name="TextBox 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03504" y="3750786"/>
            <a:ext cx="5984421" cy="416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Powerful machine learning algorithm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Aims to identify the most influential predictors for our Response Variable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By evaluating how often each predictor is used in splitting data and if it significantly decreases prediction error when used for splitting.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2744664"/>
            <a:ext cx="738642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9000" spc="-450">
                <a:solidFill>
                  <a:srgbClr val="242526"/>
                </a:solidFill>
                <a:latin typeface="Garamond Italics"/>
              </a:rPr>
              <a:t>Predictor Importance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819575"/>
            <a:ext cx="10172700" cy="6381355"/>
          </a:xfrm>
          <a:custGeom>
            <a:avLst/>
            <a:gdLst/>
            <a:ahLst/>
            <a:cxnLst/>
            <a:rect l="l" t="t" r="r" b="b"/>
            <a:pathLst>
              <a:path w="10172700" h="6381355">
                <a:moveTo>
                  <a:pt x="0" y="0"/>
                </a:moveTo>
                <a:lnTo>
                  <a:pt x="10172700" y="0"/>
                </a:lnTo>
                <a:lnTo>
                  <a:pt x="10172700" y="6381355"/>
                </a:lnTo>
                <a:lnTo>
                  <a:pt x="0" y="638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94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2947850"/>
            <a:ext cx="10460345" cy="6310450"/>
          </a:xfrm>
          <a:custGeom>
            <a:avLst/>
            <a:gdLst/>
            <a:ahLst/>
            <a:cxnLst/>
            <a:rect l="l" t="t" r="r" b="b"/>
            <a:pathLst>
              <a:path w="10460345" h="6310450">
                <a:moveTo>
                  <a:pt x="0" y="0"/>
                </a:moveTo>
                <a:lnTo>
                  <a:pt x="10460345" y="0"/>
                </a:lnTo>
                <a:lnTo>
                  <a:pt x="10460345" y="6310450"/>
                </a:lnTo>
                <a:lnTo>
                  <a:pt x="0" y="631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840758"/>
            <a:ext cx="13503729" cy="100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349">
                <a:solidFill>
                  <a:srgbClr val="FAF9F4"/>
                </a:solidFill>
                <a:latin typeface="Telegraf"/>
              </a:rPr>
              <a:t>Gradient Boosting Machines (GBM)</a:t>
            </a:r>
          </a:p>
        </p:txBody>
      </p:sp>
      <p:sp>
        <p:nvSpPr>
          <p:cNvPr id="5" name="TextBox 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48432" y="2994660"/>
            <a:ext cx="5678261" cy="626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AF9F4"/>
                </a:solidFill>
                <a:latin typeface="Canva Sans Bold"/>
              </a:rPr>
              <a:t>Capturing the variation in RenewShare: </a:t>
            </a:r>
            <a:r>
              <a:rPr lang="en-US" sz="2400">
                <a:solidFill>
                  <a:srgbClr val="FAF9F4"/>
                </a:solidFill>
                <a:latin typeface="Canva Sans"/>
              </a:rPr>
              <a:t>It means how accurately the model predicts changes in the response variable (RenewShare) using the top predictor variables.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AF9F4"/>
              </a:solidFill>
              <a:latin typeface="Canva Sans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AF9F4"/>
                </a:solidFill>
                <a:latin typeface="Canva Sans Bold"/>
              </a:rPr>
              <a:t>R-squared:</a:t>
            </a:r>
            <a:r>
              <a:rPr lang="en-US" sz="2400">
                <a:solidFill>
                  <a:srgbClr val="FAF9F4"/>
                </a:solidFill>
                <a:latin typeface="Canva Sans"/>
              </a:rPr>
              <a:t> 0.7256 model explains 72.56% of the variance in Renewable Energy Share (RenewShare) -which further means that the model can reliably predict changes in RenewShare based on the selected predictors.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FAF9F4"/>
              </a:solidFill>
              <a:latin typeface="Canva Sans"/>
            </a:endParaRP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1728650"/>
            <a:ext cx="738642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9000" spc="-450">
                <a:solidFill>
                  <a:srgbClr val="FAF9F4"/>
                </a:solidFill>
                <a:latin typeface="Garamond Italics"/>
              </a:rPr>
              <a:t>Model Importance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ChangeAspect="1" noMove="1" noResize="1"/>
          </p:cNvGrpSpPr>
          <p:nvPr/>
        </p:nvGrpSpPr>
        <p:grpSpPr>
          <a:xfrm>
            <a:off x="860239" y="-678469"/>
            <a:ext cx="8283761" cy="6156941"/>
            <a:chOff x="0" y="0"/>
            <a:chExt cx="4659630" cy="346329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70" y="-15240"/>
              <a:ext cx="4699000" cy="3478530"/>
            </a:xfrm>
            <a:custGeom>
              <a:avLst/>
              <a:gdLst/>
              <a:ahLst/>
              <a:cxnLst/>
              <a:rect l="l" t="t" r="r" b="b"/>
              <a:pathLst>
                <a:path w="4699000" h="3478530">
                  <a:moveTo>
                    <a:pt x="2319020" y="2298700"/>
                  </a:moveTo>
                  <a:lnTo>
                    <a:pt x="1769110" y="2298700"/>
                  </a:lnTo>
                  <a:cubicBezTo>
                    <a:pt x="1413510" y="2298700"/>
                    <a:pt x="1158240" y="2548890"/>
                    <a:pt x="1148080" y="2903220"/>
                  </a:cubicBezTo>
                  <a:cubicBezTo>
                    <a:pt x="1140460" y="3214370"/>
                    <a:pt x="896620" y="3451860"/>
                    <a:pt x="588010" y="3448050"/>
                  </a:cubicBezTo>
                  <a:cubicBezTo>
                    <a:pt x="289560" y="3442970"/>
                    <a:pt x="49530" y="3200400"/>
                    <a:pt x="46990" y="2901950"/>
                  </a:cubicBezTo>
                  <a:cubicBezTo>
                    <a:pt x="43180" y="2599690"/>
                    <a:pt x="284480" y="2354580"/>
                    <a:pt x="590550" y="2346960"/>
                  </a:cubicBezTo>
                  <a:cubicBezTo>
                    <a:pt x="938530" y="2339340"/>
                    <a:pt x="1188720" y="2090420"/>
                    <a:pt x="1197610" y="1744980"/>
                  </a:cubicBezTo>
                  <a:cubicBezTo>
                    <a:pt x="1205230" y="1432560"/>
                    <a:pt x="1441450" y="1198880"/>
                    <a:pt x="1753870" y="1196340"/>
                  </a:cubicBezTo>
                  <a:cubicBezTo>
                    <a:pt x="2137410" y="1195070"/>
                    <a:pt x="2520950" y="1198880"/>
                    <a:pt x="2903220" y="1195070"/>
                  </a:cubicBezTo>
                  <a:cubicBezTo>
                    <a:pt x="3210560" y="1192530"/>
                    <a:pt x="3453130" y="975360"/>
                    <a:pt x="3492500" y="671830"/>
                  </a:cubicBezTo>
                  <a:cubicBezTo>
                    <a:pt x="3500120" y="617220"/>
                    <a:pt x="3497580" y="561340"/>
                    <a:pt x="3506470" y="508000"/>
                  </a:cubicBezTo>
                  <a:cubicBezTo>
                    <a:pt x="3556000" y="208280"/>
                    <a:pt x="3840480" y="5080"/>
                    <a:pt x="4140200" y="54610"/>
                  </a:cubicBezTo>
                  <a:cubicBezTo>
                    <a:pt x="4441190" y="104140"/>
                    <a:pt x="4644390" y="388620"/>
                    <a:pt x="4593590" y="688340"/>
                  </a:cubicBezTo>
                  <a:cubicBezTo>
                    <a:pt x="4550410" y="951230"/>
                    <a:pt x="4324350" y="1145540"/>
                    <a:pt x="4058920" y="1149350"/>
                  </a:cubicBezTo>
                  <a:cubicBezTo>
                    <a:pt x="3707130" y="1156970"/>
                    <a:pt x="3462020" y="1400810"/>
                    <a:pt x="3450590" y="1753870"/>
                  </a:cubicBezTo>
                  <a:cubicBezTo>
                    <a:pt x="3440430" y="2066290"/>
                    <a:pt x="3202940" y="2296160"/>
                    <a:pt x="2890520" y="2298700"/>
                  </a:cubicBezTo>
                  <a:lnTo>
                    <a:pt x="2319020" y="2298700"/>
                  </a:lnTo>
                  <a:close/>
                  <a:moveTo>
                    <a:pt x="579120" y="2272030"/>
                  </a:moveTo>
                  <a:cubicBezTo>
                    <a:pt x="278130" y="2272030"/>
                    <a:pt x="33020" y="2030730"/>
                    <a:pt x="27940" y="1729740"/>
                  </a:cubicBezTo>
                  <a:cubicBezTo>
                    <a:pt x="24130" y="1426210"/>
                    <a:pt x="261620" y="1181100"/>
                    <a:pt x="575310" y="1170940"/>
                  </a:cubicBezTo>
                  <a:cubicBezTo>
                    <a:pt x="826770" y="1163320"/>
                    <a:pt x="1014730" y="1051560"/>
                    <a:pt x="1120140" y="822960"/>
                  </a:cubicBezTo>
                  <a:cubicBezTo>
                    <a:pt x="1156970" y="744220"/>
                    <a:pt x="1172210" y="650240"/>
                    <a:pt x="1177290" y="562610"/>
                  </a:cubicBezTo>
                  <a:cubicBezTo>
                    <a:pt x="1191260" y="278130"/>
                    <a:pt x="1402080" y="48260"/>
                    <a:pt x="1682750" y="24130"/>
                  </a:cubicBezTo>
                  <a:cubicBezTo>
                    <a:pt x="1965960" y="0"/>
                    <a:pt x="2219960" y="194310"/>
                    <a:pt x="2273300" y="472440"/>
                  </a:cubicBezTo>
                  <a:cubicBezTo>
                    <a:pt x="2338070" y="805180"/>
                    <a:pt x="2081530" y="1116330"/>
                    <a:pt x="1736090" y="1123950"/>
                  </a:cubicBezTo>
                  <a:cubicBezTo>
                    <a:pt x="1502410" y="1127760"/>
                    <a:pt x="1325880" y="1231900"/>
                    <a:pt x="1206500" y="1431290"/>
                  </a:cubicBezTo>
                  <a:cubicBezTo>
                    <a:pt x="1151890" y="1524000"/>
                    <a:pt x="1132840" y="1625600"/>
                    <a:pt x="1130300" y="1732280"/>
                  </a:cubicBezTo>
                  <a:cubicBezTo>
                    <a:pt x="1121410" y="2037080"/>
                    <a:pt x="877570" y="2274570"/>
                    <a:pt x="579120" y="2272030"/>
                  </a:cubicBezTo>
                  <a:close/>
                  <a:moveTo>
                    <a:pt x="2940050" y="3465830"/>
                  </a:moveTo>
                  <a:cubicBezTo>
                    <a:pt x="2639060" y="3464560"/>
                    <a:pt x="2395220" y="3224530"/>
                    <a:pt x="2390140" y="2923540"/>
                  </a:cubicBezTo>
                  <a:cubicBezTo>
                    <a:pt x="2385060" y="2618740"/>
                    <a:pt x="2622550" y="2374900"/>
                    <a:pt x="2936240" y="2364740"/>
                  </a:cubicBezTo>
                  <a:cubicBezTo>
                    <a:pt x="3188970" y="2357120"/>
                    <a:pt x="3376930" y="2245360"/>
                    <a:pt x="3482340" y="2016760"/>
                  </a:cubicBezTo>
                  <a:cubicBezTo>
                    <a:pt x="3519170" y="1936750"/>
                    <a:pt x="3534410" y="1844040"/>
                    <a:pt x="3538220" y="1756410"/>
                  </a:cubicBezTo>
                  <a:cubicBezTo>
                    <a:pt x="3552190" y="1471930"/>
                    <a:pt x="3764279" y="1242060"/>
                    <a:pt x="4043679" y="1217930"/>
                  </a:cubicBezTo>
                  <a:cubicBezTo>
                    <a:pt x="4326889" y="1192530"/>
                    <a:pt x="4582159" y="1386840"/>
                    <a:pt x="4634229" y="1666240"/>
                  </a:cubicBezTo>
                  <a:cubicBezTo>
                    <a:pt x="4699000" y="1998980"/>
                    <a:pt x="4442459" y="2310130"/>
                    <a:pt x="4097020" y="2316480"/>
                  </a:cubicBezTo>
                  <a:cubicBezTo>
                    <a:pt x="3863340" y="2321560"/>
                    <a:pt x="3686810" y="2424430"/>
                    <a:pt x="3568700" y="2625090"/>
                  </a:cubicBezTo>
                  <a:cubicBezTo>
                    <a:pt x="3514090" y="2716530"/>
                    <a:pt x="3495040" y="2818130"/>
                    <a:pt x="3491229" y="2924810"/>
                  </a:cubicBezTo>
                  <a:cubicBezTo>
                    <a:pt x="3483610" y="3229610"/>
                    <a:pt x="3239770" y="3468370"/>
                    <a:pt x="2940050" y="3465830"/>
                  </a:cubicBezTo>
                  <a:close/>
                  <a:moveTo>
                    <a:pt x="2324100" y="566420"/>
                  </a:moveTo>
                  <a:cubicBezTo>
                    <a:pt x="2322830" y="261620"/>
                    <a:pt x="2569210" y="15240"/>
                    <a:pt x="2874010" y="13970"/>
                  </a:cubicBezTo>
                  <a:cubicBezTo>
                    <a:pt x="3178810" y="12700"/>
                    <a:pt x="3425190" y="259080"/>
                    <a:pt x="3426460" y="563880"/>
                  </a:cubicBezTo>
                  <a:cubicBezTo>
                    <a:pt x="3427730" y="868680"/>
                    <a:pt x="3181350" y="1115060"/>
                    <a:pt x="2876550" y="1116330"/>
                  </a:cubicBezTo>
                  <a:cubicBezTo>
                    <a:pt x="2875280" y="1116330"/>
                    <a:pt x="2874010" y="1116330"/>
                    <a:pt x="2872740" y="1116330"/>
                  </a:cubicBezTo>
                  <a:cubicBezTo>
                    <a:pt x="2569210" y="1115060"/>
                    <a:pt x="2324100" y="869950"/>
                    <a:pt x="2324100" y="566420"/>
                  </a:cubicBezTo>
                  <a:close/>
                  <a:moveTo>
                    <a:pt x="2324100" y="566420"/>
                  </a:moveTo>
                  <a:cubicBezTo>
                    <a:pt x="2322830" y="261620"/>
                    <a:pt x="2569210" y="15240"/>
                    <a:pt x="2874010" y="13970"/>
                  </a:cubicBezTo>
                  <a:cubicBezTo>
                    <a:pt x="3178810" y="12700"/>
                    <a:pt x="3425190" y="259080"/>
                    <a:pt x="3426460" y="563880"/>
                  </a:cubicBezTo>
                  <a:cubicBezTo>
                    <a:pt x="3427730" y="868680"/>
                    <a:pt x="3181350" y="1115060"/>
                    <a:pt x="2876550" y="1116330"/>
                  </a:cubicBezTo>
                  <a:cubicBezTo>
                    <a:pt x="2875280" y="1116330"/>
                    <a:pt x="2874010" y="1116330"/>
                    <a:pt x="2872740" y="1116330"/>
                  </a:cubicBezTo>
                  <a:cubicBezTo>
                    <a:pt x="2569210" y="1115060"/>
                    <a:pt x="2324100" y="869950"/>
                    <a:pt x="2324100" y="566420"/>
                  </a:cubicBezTo>
                  <a:close/>
                  <a:moveTo>
                    <a:pt x="2324100" y="2903220"/>
                  </a:moveTo>
                  <a:cubicBezTo>
                    <a:pt x="2325370" y="3208020"/>
                    <a:pt x="2078990" y="3456940"/>
                    <a:pt x="1774190" y="3458210"/>
                  </a:cubicBezTo>
                  <a:cubicBezTo>
                    <a:pt x="1469390" y="3459480"/>
                    <a:pt x="1220470" y="3213100"/>
                    <a:pt x="1219200" y="2908300"/>
                  </a:cubicBezTo>
                  <a:cubicBezTo>
                    <a:pt x="1217930" y="2603500"/>
                    <a:pt x="1464310" y="2354580"/>
                    <a:pt x="1769110" y="2353310"/>
                  </a:cubicBezTo>
                  <a:cubicBezTo>
                    <a:pt x="1770380" y="2353310"/>
                    <a:pt x="1771650" y="2353310"/>
                    <a:pt x="1772920" y="2353310"/>
                  </a:cubicBezTo>
                  <a:cubicBezTo>
                    <a:pt x="2076450" y="2353310"/>
                    <a:pt x="2322830" y="2599690"/>
                    <a:pt x="2324100" y="2903220"/>
                  </a:cubicBezTo>
                  <a:close/>
                  <a:moveTo>
                    <a:pt x="1270" y="566420"/>
                  </a:moveTo>
                  <a:cubicBezTo>
                    <a:pt x="0" y="261620"/>
                    <a:pt x="246380" y="15240"/>
                    <a:pt x="551180" y="13970"/>
                  </a:cubicBezTo>
                  <a:cubicBezTo>
                    <a:pt x="855980" y="12700"/>
                    <a:pt x="1102360" y="259080"/>
                    <a:pt x="1103630" y="563880"/>
                  </a:cubicBezTo>
                  <a:cubicBezTo>
                    <a:pt x="1104900" y="868680"/>
                    <a:pt x="858520" y="1115060"/>
                    <a:pt x="553720" y="1116330"/>
                  </a:cubicBezTo>
                  <a:cubicBezTo>
                    <a:pt x="552450" y="1116330"/>
                    <a:pt x="551180" y="1116330"/>
                    <a:pt x="549910" y="1116330"/>
                  </a:cubicBezTo>
                  <a:cubicBezTo>
                    <a:pt x="246380" y="1115060"/>
                    <a:pt x="1270" y="869950"/>
                    <a:pt x="1270" y="566420"/>
                  </a:cubicBezTo>
                  <a:close/>
                  <a:moveTo>
                    <a:pt x="3558540" y="2928620"/>
                  </a:moveTo>
                  <a:cubicBezTo>
                    <a:pt x="3557270" y="2623820"/>
                    <a:pt x="3803650" y="2377440"/>
                    <a:pt x="4108450" y="2376170"/>
                  </a:cubicBezTo>
                  <a:cubicBezTo>
                    <a:pt x="4413250" y="2374900"/>
                    <a:pt x="4659630" y="2621280"/>
                    <a:pt x="4660900" y="2926080"/>
                  </a:cubicBezTo>
                  <a:cubicBezTo>
                    <a:pt x="4662170" y="3230880"/>
                    <a:pt x="4415790" y="3477260"/>
                    <a:pt x="4110990" y="3478530"/>
                  </a:cubicBezTo>
                  <a:cubicBezTo>
                    <a:pt x="4109720" y="3478530"/>
                    <a:pt x="4108450" y="3478530"/>
                    <a:pt x="4107180" y="3478530"/>
                  </a:cubicBezTo>
                  <a:cubicBezTo>
                    <a:pt x="3803650" y="3478530"/>
                    <a:pt x="3558540" y="3233420"/>
                    <a:pt x="3558540" y="2929890"/>
                  </a:cubicBezTo>
                  <a:cubicBezTo>
                    <a:pt x="3558540" y="2929890"/>
                    <a:pt x="3558540" y="2928620"/>
                    <a:pt x="3558540" y="2928620"/>
                  </a:cubicBezTo>
                  <a:close/>
                </a:path>
              </a:pathLst>
            </a:custGeom>
            <a:blipFill>
              <a:blip r:embed="rId2"/>
              <a:stretch>
                <a:fillRect t="-435" b="-4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Grp="1" noUngrp="1" noRot="1" noChangeAspect="1" noMove="1" noResize="1"/>
          </p:cNvGrpSpPr>
          <p:nvPr/>
        </p:nvGrpSpPr>
        <p:grpSpPr>
          <a:xfrm>
            <a:off x="9494463" y="-1733457"/>
            <a:ext cx="9489380" cy="7211929"/>
            <a:chOff x="0" y="0"/>
            <a:chExt cx="4921250" cy="3740150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70" y="-38100"/>
              <a:ext cx="4923790" cy="3785870"/>
            </a:xfrm>
            <a:custGeom>
              <a:avLst/>
              <a:gdLst/>
              <a:ahLst/>
              <a:cxnLst/>
              <a:rect l="l" t="t" r="r" b="b"/>
              <a:pathLst>
                <a:path w="4923790" h="3785870">
                  <a:moveTo>
                    <a:pt x="7620" y="1253490"/>
                  </a:moveTo>
                  <a:cubicBezTo>
                    <a:pt x="7620" y="1050290"/>
                    <a:pt x="6350" y="847090"/>
                    <a:pt x="7620" y="643890"/>
                  </a:cubicBezTo>
                  <a:cubicBezTo>
                    <a:pt x="7620" y="337820"/>
                    <a:pt x="215900" y="88900"/>
                    <a:pt x="506730" y="44450"/>
                  </a:cubicBezTo>
                  <a:cubicBezTo>
                    <a:pt x="797560" y="0"/>
                    <a:pt x="1076960" y="176530"/>
                    <a:pt x="1164590" y="471170"/>
                  </a:cubicBezTo>
                  <a:cubicBezTo>
                    <a:pt x="1179830" y="524510"/>
                    <a:pt x="1186180" y="579120"/>
                    <a:pt x="1186180" y="633730"/>
                  </a:cubicBezTo>
                  <a:cubicBezTo>
                    <a:pt x="1188720" y="1043940"/>
                    <a:pt x="1189990" y="1454150"/>
                    <a:pt x="1187450" y="1865630"/>
                  </a:cubicBezTo>
                  <a:cubicBezTo>
                    <a:pt x="1184910" y="2146300"/>
                    <a:pt x="1005840" y="2378710"/>
                    <a:pt x="749300" y="2442210"/>
                  </a:cubicBezTo>
                  <a:cubicBezTo>
                    <a:pt x="492760" y="2505710"/>
                    <a:pt x="208280" y="2400300"/>
                    <a:pt x="83820" y="2159000"/>
                  </a:cubicBezTo>
                  <a:cubicBezTo>
                    <a:pt x="40640" y="2070100"/>
                    <a:pt x="15240" y="1973580"/>
                    <a:pt x="10160" y="1874520"/>
                  </a:cubicBezTo>
                  <a:cubicBezTo>
                    <a:pt x="0" y="1668780"/>
                    <a:pt x="7620" y="1460500"/>
                    <a:pt x="7620" y="1253490"/>
                  </a:cubicBezTo>
                  <a:lnTo>
                    <a:pt x="7620" y="1253490"/>
                  </a:lnTo>
                  <a:close/>
                  <a:moveTo>
                    <a:pt x="1250950" y="624840"/>
                  </a:moveTo>
                  <a:cubicBezTo>
                    <a:pt x="1253490" y="295910"/>
                    <a:pt x="1518920" y="36830"/>
                    <a:pt x="1850390" y="39370"/>
                  </a:cubicBezTo>
                  <a:cubicBezTo>
                    <a:pt x="2181860" y="41910"/>
                    <a:pt x="2434590" y="309880"/>
                    <a:pt x="2432050" y="629920"/>
                  </a:cubicBezTo>
                  <a:cubicBezTo>
                    <a:pt x="2430780" y="956310"/>
                    <a:pt x="2165350" y="1219200"/>
                    <a:pt x="1838960" y="1217930"/>
                  </a:cubicBezTo>
                  <a:cubicBezTo>
                    <a:pt x="1512570" y="1216660"/>
                    <a:pt x="1249680" y="951230"/>
                    <a:pt x="1250950" y="624840"/>
                  </a:cubicBezTo>
                  <a:lnTo>
                    <a:pt x="1250950" y="624840"/>
                  </a:lnTo>
                  <a:close/>
                  <a:moveTo>
                    <a:pt x="4718050" y="1880870"/>
                  </a:moveTo>
                  <a:cubicBezTo>
                    <a:pt x="4550410" y="1695450"/>
                    <a:pt x="4338320" y="1634490"/>
                    <a:pt x="4097020" y="1706880"/>
                  </a:cubicBezTo>
                  <a:cubicBezTo>
                    <a:pt x="3874770" y="1772920"/>
                    <a:pt x="3747770" y="1934210"/>
                    <a:pt x="3686810" y="2152650"/>
                  </a:cubicBezTo>
                  <a:cubicBezTo>
                    <a:pt x="3644900" y="2302510"/>
                    <a:pt x="3545840" y="2443480"/>
                    <a:pt x="3389630" y="2501900"/>
                  </a:cubicBezTo>
                  <a:cubicBezTo>
                    <a:pt x="3299460" y="2533650"/>
                    <a:pt x="3204210" y="2550160"/>
                    <a:pt x="3108960" y="2551430"/>
                  </a:cubicBezTo>
                  <a:lnTo>
                    <a:pt x="2871470" y="2553970"/>
                  </a:lnTo>
                  <a:lnTo>
                    <a:pt x="605790" y="2553970"/>
                  </a:lnTo>
                  <a:cubicBezTo>
                    <a:pt x="273050" y="2553970"/>
                    <a:pt x="2540" y="2824480"/>
                    <a:pt x="1270" y="3157220"/>
                  </a:cubicBezTo>
                  <a:lnTo>
                    <a:pt x="1270" y="3161030"/>
                  </a:lnTo>
                  <a:cubicBezTo>
                    <a:pt x="1270" y="3495040"/>
                    <a:pt x="271780" y="3765550"/>
                    <a:pt x="605790" y="3765550"/>
                  </a:cubicBezTo>
                  <a:lnTo>
                    <a:pt x="605790" y="3765550"/>
                  </a:lnTo>
                  <a:lnTo>
                    <a:pt x="2466340" y="3765550"/>
                  </a:lnTo>
                  <a:cubicBezTo>
                    <a:pt x="2710180" y="3776980"/>
                    <a:pt x="2941320" y="3785870"/>
                    <a:pt x="3135630" y="3765550"/>
                  </a:cubicBezTo>
                  <a:lnTo>
                    <a:pt x="3169920" y="3765550"/>
                  </a:lnTo>
                  <a:cubicBezTo>
                    <a:pt x="3464560" y="3765550"/>
                    <a:pt x="3747770" y="3554730"/>
                    <a:pt x="3801110" y="3275330"/>
                  </a:cubicBezTo>
                  <a:cubicBezTo>
                    <a:pt x="3834130" y="3145790"/>
                    <a:pt x="3858260" y="2994660"/>
                    <a:pt x="4039870" y="2921000"/>
                  </a:cubicBezTo>
                  <a:cubicBezTo>
                    <a:pt x="4118610" y="2887980"/>
                    <a:pt x="4210050" y="2881630"/>
                    <a:pt x="4296410" y="2874010"/>
                  </a:cubicBezTo>
                  <a:cubicBezTo>
                    <a:pt x="4545330" y="2851150"/>
                    <a:pt x="4728210" y="2729230"/>
                    <a:pt x="4826000" y="2500630"/>
                  </a:cubicBezTo>
                  <a:cubicBezTo>
                    <a:pt x="4923790" y="2272030"/>
                    <a:pt x="4883150" y="2061210"/>
                    <a:pt x="4718050" y="1880870"/>
                  </a:cubicBezTo>
                  <a:close/>
                  <a:moveTo>
                    <a:pt x="2495550" y="1870710"/>
                  </a:moveTo>
                  <a:cubicBezTo>
                    <a:pt x="2496820" y="1541780"/>
                    <a:pt x="2763520" y="1282700"/>
                    <a:pt x="3094990" y="1285240"/>
                  </a:cubicBezTo>
                  <a:cubicBezTo>
                    <a:pt x="3426460" y="1287780"/>
                    <a:pt x="3677920" y="1555750"/>
                    <a:pt x="3675380" y="1875790"/>
                  </a:cubicBezTo>
                  <a:cubicBezTo>
                    <a:pt x="3689350" y="2202180"/>
                    <a:pt x="3435350" y="2476500"/>
                    <a:pt x="3110230" y="2490470"/>
                  </a:cubicBezTo>
                  <a:cubicBezTo>
                    <a:pt x="2783840" y="2504440"/>
                    <a:pt x="2509520" y="2250440"/>
                    <a:pt x="2495550" y="1925320"/>
                  </a:cubicBezTo>
                  <a:cubicBezTo>
                    <a:pt x="2494280" y="1907540"/>
                    <a:pt x="2494280" y="1888490"/>
                    <a:pt x="2495550" y="1870710"/>
                  </a:cubicBezTo>
                  <a:lnTo>
                    <a:pt x="2495550" y="1870710"/>
                  </a:lnTo>
                  <a:close/>
                  <a:moveTo>
                    <a:pt x="4386580" y="39370"/>
                  </a:moveTo>
                  <a:lnTo>
                    <a:pt x="4318000" y="39370"/>
                  </a:lnTo>
                  <a:cubicBezTo>
                    <a:pt x="3915410" y="38100"/>
                    <a:pt x="3514090" y="39370"/>
                    <a:pt x="3111500" y="39370"/>
                  </a:cubicBezTo>
                  <a:cubicBezTo>
                    <a:pt x="2755900" y="39370"/>
                    <a:pt x="2510790" y="276860"/>
                    <a:pt x="2493010" y="632460"/>
                  </a:cubicBezTo>
                  <a:cubicBezTo>
                    <a:pt x="2487930" y="716280"/>
                    <a:pt x="2475230" y="803910"/>
                    <a:pt x="2442210" y="878840"/>
                  </a:cubicBezTo>
                  <a:cubicBezTo>
                    <a:pt x="2326640" y="1143000"/>
                    <a:pt x="2117090" y="1276350"/>
                    <a:pt x="1828800" y="1282700"/>
                  </a:cubicBezTo>
                  <a:cubicBezTo>
                    <a:pt x="1417320" y="1291590"/>
                    <a:pt x="1134110" y="1719580"/>
                    <a:pt x="1292860" y="2094230"/>
                  </a:cubicBezTo>
                  <a:cubicBezTo>
                    <a:pt x="1403350" y="2354580"/>
                    <a:pt x="1672590" y="2504440"/>
                    <a:pt x="1939290" y="2456180"/>
                  </a:cubicBezTo>
                  <a:cubicBezTo>
                    <a:pt x="2227580" y="2402840"/>
                    <a:pt x="2423160" y="2169160"/>
                    <a:pt x="2432050" y="1869440"/>
                  </a:cubicBezTo>
                  <a:cubicBezTo>
                    <a:pt x="2443480" y="1497330"/>
                    <a:pt x="2719070" y="1223010"/>
                    <a:pt x="3089910" y="1219200"/>
                  </a:cubicBezTo>
                  <a:cubicBezTo>
                    <a:pt x="3150870" y="1219200"/>
                    <a:pt x="3211830" y="1226820"/>
                    <a:pt x="3270250" y="1242060"/>
                  </a:cubicBezTo>
                  <a:cubicBezTo>
                    <a:pt x="3475990" y="1289050"/>
                    <a:pt x="3538220" y="1379220"/>
                    <a:pt x="3592830" y="1428750"/>
                  </a:cubicBezTo>
                  <a:cubicBezTo>
                    <a:pt x="3743960" y="1564640"/>
                    <a:pt x="3846830" y="1598930"/>
                    <a:pt x="4006850" y="1598930"/>
                  </a:cubicBezTo>
                  <a:lnTo>
                    <a:pt x="4386580" y="1598930"/>
                  </a:lnTo>
                  <a:cubicBezTo>
                    <a:pt x="4682490" y="1598930"/>
                    <a:pt x="4922520" y="1358900"/>
                    <a:pt x="4922520" y="1062990"/>
                  </a:cubicBezTo>
                  <a:lnTo>
                    <a:pt x="4922520" y="1062990"/>
                  </a:lnTo>
                  <a:lnTo>
                    <a:pt x="4922520" y="575310"/>
                  </a:lnTo>
                  <a:cubicBezTo>
                    <a:pt x="4922520" y="279400"/>
                    <a:pt x="4682490" y="39370"/>
                    <a:pt x="4386580" y="39370"/>
                  </a:cubicBezTo>
                  <a:close/>
                </a:path>
              </a:pathLst>
            </a:custGeom>
            <a:blipFill>
              <a:blip r:embed="rId3"/>
              <a:stretch>
                <a:fillRect t="-37721" b="-377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41304" y="6834775"/>
            <a:ext cx="6917996" cy="336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400">
                <a:solidFill>
                  <a:srgbClr val="FAF9F4"/>
                </a:solidFill>
                <a:latin typeface="Canva Sans"/>
              </a:rPr>
              <a:t>GBM: Primary energy consumption per capita (kWh/person): Regions with high energy consumption per capita often have the infrastructure, resources, and policies to support renewable energy, leading to a greater share of its usage.</a:t>
            </a:r>
          </a:p>
          <a:p>
            <a:pPr algn="just">
              <a:lnSpc>
                <a:spcPts val="3840"/>
              </a:lnSpc>
            </a:pPr>
            <a:endParaRPr lang="en-US" sz="2400">
              <a:solidFill>
                <a:srgbClr val="FAF9F4"/>
              </a:solidFill>
              <a:latin typeface="Canva Sans"/>
            </a:endParaRP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8131128"/>
            <a:ext cx="7114092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400">
                <a:solidFill>
                  <a:srgbClr val="FAF9F4"/>
                </a:solidFill>
                <a:latin typeface="Telegraf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4150474414"/>
              </p:ext>
            </p:extLst>
          </p:nvPr>
        </p:nvGraphicFramePr>
        <p:xfrm>
          <a:off x="1028700" y="3318597"/>
          <a:ext cx="16301420" cy="5844009"/>
        </p:xfrm>
        <a:graphic>
          <a:graphicData uri="http://schemas.openxmlformats.org/drawingml/2006/table">
            <a:tbl>
              <a:tblPr/>
              <a:tblGrid>
                <a:gridCol w="16301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6580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10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10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02636" y="3318597"/>
          <a:ext cx="16301420" cy="5844009"/>
        </p:xfrm>
        <a:graphic>
          <a:graphicData uri="http://schemas.openxmlformats.org/drawingml/2006/table">
            <a:tbl>
              <a:tblPr/>
              <a:tblGrid>
                <a:gridCol w="16301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6580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10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10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288" cap="flat" cmpd="sng" algn="ctr">
                      <a:solidFill>
                        <a:srgbClr val="2425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9600" y="49458"/>
            <a:ext cx="5352891" cy="3035236"/>
          </a:xfrm>
          <a:custGeom>
            <a:avLst/>
            <a:gdLst/>
            <a:ahLst/>
            <a:cxnLst/>
            <a:rect l="l" t="t" r="r" b="b"/>
            <a:pathLst>
              <a:path w="5352891" h="3035236">
                <a:moveTo>
                  <a:pt x="0" y="0"/>
                </a:moveTo>
                <a:lnTo>
                  <a:pt x="5352890" y="0"/>
                </a:lnTo>
                <a:lnTo>
                  <a:pt x="5352890" y="3035237"/>
                </a:lnTo>
                <a:lnTo>
                  <a:pt x="0" y="303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3790534"/>
            <a:ext cx="1837345" cy="101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7800" spc="-390">
                <a:solidFill>
                  <a:srgbClr val="242526"/>
                </a:solidFill>
                <a:latin typeface="Telegraf"/>
              </a:rPr>
              <a:t>01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66045" y="3776613"/>
            <a:ext cx="5761421" cy="81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3"/>
              </a:lnSpc>
            </a:pPr>
            <a:r>
              <a:rPr lang="en-US" sz="4969" spc="-248">
                <a:solidFill>
                  <a:srgbClr val="242526"/>
                </a:solidFill>
                <a:latin typeface="Telegraf"/>
              </a:rPr>
              <a:t>INTRODUCTION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945295" y="1066800"/>
            <a:ext cx="2314005" cy="103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62"/>
              </a:lnSpc>
            </a:pPr>
            <a:r>
              <a:rPr lang="en-US" sz="3692" spc="-184">
                <a:solidFill>
                  <a:srgbClr val="242526"/>
                </a:solidFill>
                <a:latin typeface="Canva Sans Bold"/>
              </a:rPr>
              <a:t>table of contents.</a:t>
            </a:r>
          </a:p>
        </p:txBody>
      </p: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5689839"/>
            <a:ext cx="1837345" cy="101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7800" spc="-390">
                <a:solidFill>
                  <a:srgbClr val="242526"/>
                </a:solidFill>
                <a:latin typeface="Telegraf"/>
              </a:rPr>
              <a:t>02</a:t>
            </a:r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66045" y="5675908"/>
            <a:ext cx="5761421" cy="81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3"/>
              </a:lnSpc>
            </a:pPr>
            <a:r>
              <a:rPr lang="en-US" sz="4969" spc="-248">
                <a:solidFill>
                  <a:srgbClr val="242526"/>
                </a:solidFill>
                <a:latin typeface="Telegraf"/>
              </a:rPr>
              <a:t>DATA CLEANING</a:t>
            </a:r>
          </a:p>
        </p:txBody>
      </p:sp>
      <p:sp>
        <p:nvSpPr>
          <p:cNvPr id="10" name="TextBox 1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44974" y="7785896"/>
            <a:ext cx="2258006" cy="101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7800" spc="-390">
                <a:solidFill>
                  <a:srgbClr val="242526"/>
                </a:solidFill>
                <a:latin typeface="Telegraf"/>
              </a:rPr>
              <a:t>03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66045" y="7771966"/>
            <a:ext cx="7080502" cy="81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3"/>
              </a:lnSpc>
            </a:pPr>
            <a:r>
              <a:rPr lang="en-US" sz="4969" spc="-248">
                <a:solidFill>
                  <a:srgbClr val="242526"/>
                </a:solidFill>
                <a:latin typeface="Telegraf"/>
              </a:rPr>
              <a:t>REGRESSION ANALYSIS</a:t>
            </a: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02636" y="3790534"/>
            <a:ext cx="1837345" cy="101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7800" spc="-390">
                <a:solidFill>
                  <a:srgbClr val="242526"/>
                </a:solidFill>
                <a:latin typeface="Telegraf"/>
              </a:rPr>
              <a:t>04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039981" y="3776613"/>
            <a:ext cx="5761421" cy="81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3"/>
              </a:lnSpc>
            </a:pPr>
            <a:r>
              <a:rPr lang="en-US" sz="4969" spc="-248">
                <a:solidFill>
                  <a:srgbClr val="242526"/>
                </a:solidFill>
                <a:latin typeface="Telegraf"/>
              </a:rPr>
              <a:t>ASSOCIATION</a:t>
            </a:r>
          </a:p>
        </p:txBody>
      </p:sp>
      <p:sp>
        <p:nvSpPr>
          <p:cNvPr id="14" name="TextBox 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02636" y="5689839"/>
            <a:ext cx="1837345" cy="101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7800" spc="-390">
                <a:solidFill>
                  <a:srgbClr val="242526"/>
                </a:solidFill>
                <a:latin typeface="Telegraf"/>
              </a:rPr>
              <a:t>05</a:t>
            </a: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039981" y="5675908"/>
            <a:ext cx="5761421" cy="81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3"/>
              </a:lnSpc>
            </a:pPr>
            <a:r>
              <a:rPr lang="en-US" sz="4969" spc="-248">
                <a:solidFill>
                  <a:srgbClr val="242526"/>
                </a:solidFill>
                <a:latin typeface="Telegraf"/>
              </a:rPr>
              <a:t>GBM DIAGRAM</a:t>
            </a:r>
          </a:p>
        </p:txBody>
      </p:sp>
      <p:sp>
        <p:nvSpPr>
          <p:cNvPr id="16" name="TextBox 1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18909" y="7785896"/>
            <a:ext cx="2258006" cy="101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7800" spc="-390">
                <a:solidFill>
                  <a:srgbClr val="242526"/>
                </a:solidFill>
                <a:latin typeface="Telegraf"/>
              </a:rPr>
              <a:t>06</a:t>
            </a:r>
          </a:p>
        </p:txBody>
      </p:sp>
      <p:sp>
        <p:nvSpPr>
          <p:cNvPr id="17" name="TextBox 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039981" y="7771966"/>
            <a:ext cx="7080502" cy="81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3"/>
              </a:lnSpc>
            </a:pPr>
            <a:r>
              <a:rPr lang="en-US" sz="4969" spc="-248">
                <a:solidFill>
                  <a:srgbClr val="242526"/>
                </a:solidFill>
                <a:latin typeface="Telegraf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ChangeAspect="1" noMove="1" noResize="1"/>
          </p:cNvGrpSpPr>
          <p:nvPr/>
        </p:nvGrpSpPr>
        <p:grpSpPr>
          <a:xfrm>
            <a:off x="11262408" y="2954578"/>
            <a:ext cx="7025592" cy="4637976"/>
            <a:chOff x="0" y="0"/>
            <a:chExt cx="5590540" cy="369062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87630" y="-24130"/>
              <a:ext cx="5678170" cy="3750310"/>
            </a:xfrm>
            <a:custGeom>
              <a:avLst/>
              <a:gdLst/>
              <a:ahLst/>
              <a:cxnLst/>
              <a:rect l="l" t="t" r="r" b="b"/>
              <a:pathLst>
                <a:path w="5678170" h="3750310">
                  <a:moveTo>
                    <a:pt x="2969260" y="317500"/>
                  </a:moveTo>
                  <a:lnTo>
                    <a:pt x="3215640" y="1281430"/>
                  </a:lnTo>
                  <a:cubicBezTo>
                    <a:pt x="3256280" y="1447800"/>
                    <a:pt x="3429000" y="1503680"/>
                    <a:pt x="3533140" y="1385570"/>
                  </a:cubicBezTo>
                  <a:lnTo>
                    <a:pt x="4480560" y="421640"/>
                  </a:lnTo>
                  <a:cubicBezTo>
                    <a:pt x="4790440" y="95250"/>
                    <a:pt x="4639310" y="24130"/>
                    <a:pt x="4465320" y="24130"/>
                  </a:cubicBezTo>
                  <a:lnTo>
                    <a:pt x="3153410" y="24130"/>
                  </a:lnTo>
                  <a:cubicBezTo>
                    <a:pt x="3026410" y="24130"/>
                    <a:pt x="2933700" y="170180"/>
                    <a:pt x="2969260" y="317500"/>
                  </a:cubicBezTo>
                  <a:close/>
                  <a:moveTo>
                    <a:pt x="1496060" y="1366520"/>
                  </a:moveTo>
                  <a:cubicBezTo>
                    <a:pt x="1466850" y="1297940"/>
                    <a:pt x="1405890" y="1247140"/>
                    <a:pt x="1333500" y="1229360"/>
                  </a:cubicBezTo>
                  <a:lnTo>
                    <a:pt x="381000" y="1007110"/>
                  </a:lnTo>
                  <a:cubicBezTo>
                    <a:pt x="194310" y="957580"/>
                    <a:pt x="78740" y="1000760"/>
                    <a:pt x="88900" y="1155700"/>
                  </a:cubicBezTo>
                  <a:lnTo>
                    <a:pt x="100330" y="2331720"/>
                  </a:lnTo>
                  <a:cubicBezTo>
                    <a:pt x="110490" y="2772410"/>
                    <a:pt x="265430" y="2717800"/>
                    <a:pt x="386080" y="2597150"/>
                  </a:cubicBezTo>
                  <a:lnTo>
                    <a:pt x="1465580" y="1550670"/>
                  </a:lnTo>
                  <a:cubicBezTo>
                    <a:pt x="1520190" y="1497330"/>
                    <a:pt x="1527810" y="1440180"/>
                    <a:pt x="1496060" y="1366520"/>
                  </a:cubicBezTo>
                  <a:close/>
                  <a:moveTo>
                    <a:pt x="3822700" y="2664460"/>
                  </a:moveTo>
                  <a:cubicBezTo>
                    <a:pt x="4113530" y="2664460"/>
                    <a:pt x="4348480" y="2899410"/>
                    <a:pt x="4348480" y="3190240"/>
                  </a:cubicBezTo>
                  <a:cubicBezTo>
                    <a:pt x="4348480" y="3481070"/>
                    <a:pt x="4113530" y="3716020"/>
                    <a:pt x="3822700" y="3716020"/>
                  </a:cubicBezTo>
                  <a:cubicBezTo>
                    <a:pt x="3531870" y="3716020"/>
                    <a:pt x="3296920" y="3481070"/>
                    <a:pt x="3296920" y="3190240"/>
                  </a:cubicBezTo>
                  <a:cubicBezTo>
                    <a:pt x="3296920" y="2899410"/>
                    <a:pt x="3531870" y="2664460"/>
                    <a:pt x="3822700" y="2664460"/>
                  </a:cubicBezTo>
                  <a:close/>
                  <a:moveTo>
                    <a:pt x="5669280" y="783590"/>
                  </a:moveTo>
                  <a:cubicBezTo>
                    <a:pt x="5669280" y="655320"/>
                    <a:pt x="5674360" y="525780"/>
                    <a:pt x="5660390" y="398780"/>
                  </a:cubicBezTo>
                  <a:cubicBezTo>
                    <a:pt x="5642610" y="224790"/>
                    <a:pt x="5537200" y="109220"/>
                    <a:pt x="5373370" y="54610"/>
                  </a:cubicBezTo>
                  <a:cubicBezTo>
                    <a:pt x="5209540" y="0"/>
                    <a:pt x="5058410" y="36830"/>
                    <a:pt x="4936490" y="158750"/>
                  </a:cubicBezTo>
                  <a:cubicBezTo>
                    <a:pt x="4472940" y="621030"/>
                    <a:pt x="4011930" y="1084580"/>
                    <a:pt x="3552190" y="1550670"/>
                  </a:cubicBezTo>
                  <a:cubicBezTo>
                    <a:pt x="3478530" y="1624330"/>
                    <a:pt x="3393440" y="1651000"/>
                    <a:pt x="3295650" y="1626870"/>
                  </a:cubicBezTo>
                  <a:cubicBezTo>
                    <a:pt x="3197860" y="1602740"/>
                    <a:pt x="3147060" y="1529080"/>
                    <a:pt x="3122930" y="1432560"/>
                  </a:cubicBezTo>
                  <a:cubicBezTo>
                    <a:pt x="3031490" y="1074420"/>
                    <a:pt x="2937510" y="717550"/>
                    <a:pt x="2843530" y="360680"/>
                  </a:cubicBezTo>
                  <a:cubicBezTo>
                    <a:pt x="2791460" y="160020"/>
                    <a:pt x="2625090" y="27940"/>
                    <a:pt x="2423160" y="27940"/>
                  </a:cubicBezTo>
                  <a:cubicBezTo>
                    <a:pt x="2016760" y="25400"/>
                    <a:pt x="1610360" y="24130"/>
                    <a:pt x="1203960" y="24130"/>
                  </a:cubicBezTo>
                  <a:cubicBezTo>
                    <a:pt x="965200" y="24130"/>
                    <a:pt x="726440" y="20320"/>
                    <a:pt x="487680" y="31750"/>
                  </a:cubicBezTo>
                  <a:cubicBezTo>
                    <a:pt x="288290" y="41910"/>
                    <a:pt x="125730" y="222250"/>
                    <a:pt x="113030" y="425450"/>
                  </a:cubicBezTo>
                  <a:cubicBezTo>
                    <a:pt x="100330" y="635000"/>
                    <a:pt x="237490" y="824230"/>
                    <a:pt x="439420" y="878840"/>
                  </a:cubicBezTo>
                  <a:cubicBezTo>
                    <a:pt x="803910" y="972820"/>
                    <a:pt x="1167130" y="1070610"/>
                    <a:pt x="1529080" y="1173480"/>
                  </a:cubicBezTo>
                  <a:cubicBezTo>
                    <a:pt x="1728470" y="1229360"/>
                    <a:pt x="1775460" y="1427480"/>
                    <a:pt x="1628140" y="1573530"/>
                  </a:cubicBezTo>
                  <a:cubicBezTo>
                    <a:pt x="1304290" y="1896110"/>
                    <a:pt x="977900" y="2216150"/>
                    <a:pt x="654050" y="2537460"/>
                  </a:cubicBezTo>
                  <a:cubicBezTo>
                    <a:pt x="510540" y="2679700"/>
                    <a:pt x="363220" y="2818130"/>
                    <a:pt x="226060" y="2966720"/>
                  </a:cubicBezTo>
                  <a:cubicBezTo>
                    <a:pt x="0" y="3210560"/>
                    <a:pt x="99060" y="3590290"/>
                    <a:pt x="412750" y="3691890"/>
                  </a:cubicBezTo>
                  <a:cubicBezTo>
                    <a:pt x="595630" y="3750310"/>
                    <a:pt x="751840" y="3693160"/>
                    <a:pt x="883920" y="3559810"/>
                  </a:cubicBezTo>
                  <a:cubicBezTo>
                    <a:pt x="1343660" y="3096260"/>
                    <a:pt x="1803400" y="2631440"/>
                    <a:pt x="2263140" y="2165350"/>
                  </a:cubicBezTo>
                  <a:cubicBezTo>
                    <a:pt x="2350770" y="2076450"/>
                    <a:pt x="2494280" y="2075180"/>
                    <a:pt x="2583180" y="2162810"/>
                  </a:cubicBezTo>
                  <a:cubicBezTo>
                    <a:pt x="2599690" y="2179320"/>
                    <a:pt x="2614930" y="2198370"/>
                    <a:pt x="2625090" y="2219960"/>
                  </a:cubicBezTo>
                  <a:cubicBezTo>
                    <a:pt x="2686050" y="2338070"/>
                    <a:pt x="2658110" y="2433320"/>
                    <a:pt x="2541270" y="2548890"/>
                  </a:cubicBezTo>
                  <a:cubicBezTo>
                    <a:pt x="2393950" y="2693670"/>
                    <a:pt x="2246630" y="2838450"/>
                    <a:pt x="2105660" y="2989580"/>
                  </a:cubicBezTo>
                  <a:cubicBezTo>
                    <a:pt x="1910080" y="3199130"/>
                    <a:pt x="1992630" y="3553460"/>
                    <a:pt x="2256790" y="3662680"/>
                  </a:cubicBezTo>
                  <a:cubicBezTo>
                    <a:pt x="2421890" y="3729990"/>
                    <a:pt x="2551430" y="3699510"/>
                    <a:pt x="2687320" y="3589020"/>
                  </a:cubicBezTo>
                  <a:cubicBezTo>
                    <a:pt x="2735580" y="3549650"/>
                    <a:pt x="2771140" y="3498850"/>
                    <a:pt x="2814320" y="3454400"/>
                  </a:cubicBezTo>
                  <a:cubicBezTo>
                    <a:pt x="2886710" y="3380740"/>
                    <a:pt x="3293110" y="2606040"/>
                    <a:pt x="3708400" y="2529840"/>
                  </a:cubicBezTo>
                  <a:cubicBezTo>
                    <a:pt x="4123690" y="2453640"/>
                    <a:pt x="4348480" y="2673350"/>
                    <a:pt x="4461510" y="3007360"/>
                  </a:cubicBezTo>
                  <a:cubicBezTo>
                    <a:pt x="4549139" y="3262630"/>
                    <a:pt x="4467860" y="3700780"/>
                    <a:pt x="4798060" y="3700780"/>
                  </a:cubicBezTo>
                  <a:cubicBezTo>
                    <a:pt x="4906010" y="3700780"/>
                    <a:pt x="4919980" y="3708400"/>
                    <a:pt x="5229860" y="3708400"/>
                  </a:cubicBezTo>
                  <a:cubicBezTo>
                    <a:pt x="5344160" y="3709670"/>
                    <a:pt x="5454650" y="3667760"/>
                    <a:pt x="5537200" y="3589020"/>
                  </a:cubicBezTo>
                  <a:cubicBezTo>
                    <a:pt x="5643880" y="3489960"/>
                    <a:pt x="5678170" y="3362960"/>
                    <a:pt x="5678170" y="3221990"/>
                  </a:cubicBezTo>
                  <a:cubicBezTo>
                    <a:pt x="5678170" y="2769870"/>
                    <a:pt x="5670550" y="1144270"/>
                    <a:pt x="5669280" y="783590"/>
                  </a:cubicBezTo>
                  <a:close/>
                </a:path>
              </a:pathLst>
            </a:custGeom>
            <a:blipFill>
              <a:blip r:embed="rId2"/>
              <a:stretch>
                <a:fillRect t="-1807" b="-18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262408" y="609703"/>
            <a:ext cx="7856119" cy="129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81"/>
              </a:lnSpc>
              <a:spcBef>
                <a:spcPct val="0"/>
              </a:spcBef>
            </a:pPr>
            <a:r>
              <a:rPr lang="en-US" sz="9081" spc="-454" dirty="0">
                <a:solidFill>
                  <a:srgbClr val="242526"/>
                </a:solidFill>
                <a:latin typeface="Telegraf"/>
              </a:rPr>
              <a:t>Introduction</a:t>
            </a:r>
          </a:p>
        </p:txBody>
      </p:sp>
      <p:sp>
        <p:nvSpPr>
          <p:cNvPr id="5" name="TextBox 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609703"/>
            <a:ext cx="10153548" cy="1028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9"/>
              </a:lnSpc>
            </a:pPr>
            <a:r>
              <a:rPr lang="en-US" sz="2371" dirty="0">
                <a:solidFill>
                  <a:srgbClr val="242526"/>
                </a:solidFill>
                <a:latin typeface="Canva Sans Bold"/>
              </a:rPr>
              <a:t>Introduction:</a:t>
            </a:r>
          </a:p>
          <a:p>
            <a:pPr algn="just">
              <a:lnSpc>
                <a:spcPts val="3319"/>
              </a:lnSpc>
            </a:pPr>
            <a:r>
              <a:rPr lang="en-US" sz="2371" dirty="0">
                <a:solidFill>
                  <a:srgbClr val="242526"/>
                </a:solidFill>
                <a:latin typeface="Canva Sans"/>
              </a:rPr>
              <a:t>Investigate the factors influencing the proportion of energy demand that each nation satisfies through the use of renewable energy.</a:t>
            </a:r>
          </a:p>
          <a:p>
            <a:pPr algn="just">
              <a:lnSpc>
                <a:spcPts val="3319"/>
              </a:lnSpc>
            </a:pPr>
            <a:endParaRPr lang="en-US" sz="2371" dirty="0">
              <a:solidFill>
                <a:srgbClr val="242526"/>
              </a:solidFill>
              <a:latin typeface="Canva Sans"/>
            </a:endParaRPr>
          </a:p>
          <a:p>
            <a:pPr algn="just">
              <a:lnSpc>
                <a:spcPts val="3319"/>
              </a:lnSpc>
              <a:spcBef>
                <a:spcPct val="0"/>
              </a:spcBef>
            </a:pPr>
            <a:r>
              <a:rPr lang="en-US" sz="2371" dirty="0">
                <a:solidFill>
                  <a:srgbClr val="242526"/>
                </a:solidFill>
                <a:latin typeface="Canva Sans Bold"/>
              </a:rPr>
              <a:t>Data Selection: </a:t>
            </a:r>
          </a:p>
          <a:p>
            <a:pPr algn="just">
              <a:lnSpc>
                <a:spcPts val="3319"/>
              </a:lnSpc>
              <a:spcBef>
                <a:spcPct val="0"/>
              </a:spcBef>
            </a:pPr>
            <a:r>
              <a:rPr lang="en-US" sz="2371" dirty="0">
                <a:solidFill>
                  <a:srgbClr val="242526"/>
                </a:solidFill>
                <a:latin typeface="Canva Sans"/>
              </a:rPr>
              <a:t>The dataset spans across diverse geographical locations.</a:t>
            </a:r>
          </a:p>
          <a:p>
            <a:pPr algn="just">
              <a:lnSpc>
                <a:spcPts val="3319"/>
              </a:lnSpc>
              <a:spcBef>
                <a:spcPct val="0"/>
              </a:spcBef>
            </a:pPr>
            <a:r>
              <a:rPr lang="en-US" sz="2371" dirty="0">
                <a:solidFill>
                  <a:srgbClr val="242526"/>
                </a:solidFill>
                <a:latin typeface="Canva Sans"/>
              </a:rPr>
              <a:t> </a:t>
            </a:r>
          </a:p>
          <a:p>
            <a:pPr algn="just">
              <a:lnSpc>
                <a:spcPts val="3319"/>
              </a:lnSpc>
              <a:spcBef>
                <a:spcPct val="0"/>
              </a:spcBef>
            </a:pPr>
            <a:r>
              <a:rPr lang="en-US" sz="2371" dirty="0">
                <a:solidFill>
                  <a:srgbClr val="242526"/>
                </a:solidFill>
                <a:latin typeface="Canva Sans Bold"/>
              </a:rPr>
              <a:t>Predictors: </a:t>
            </a:r>
          </a:p>
          <a:p>
            <a:pPr algn="just">
              <a:lnSpc>
                <a:spcPts val="3181"/>
              </a:lnSpc>
              <a:spcBef>
                <a:spcPct val="0"/>
              </a:spcBef>
            </a:pPr>
            <a:r>
              <a:rPr lang="en-US" sz="2272" dirty="0">
                <a:solidFill>
                  <a:srgbClr val="242526"/>
                </a:solidFill>
                <a:latin typeface="Canva Sans"/>
              </a:rPr>
              <a:t>Primary energy consumption per capita, % population’s access to electricity (or clean fuel), Energy Intensity (The ratio of energy use to GDP ), GDP per capita</a:t>
            </a:r>
          </a:p>
          <a:p>
            <a:pPr algn="just">
              <a:lnSpc>
                <a:spcPts val="3319"/>
              </a:lnSpc>
              <a:spcBef>
                <a:spcPct val="0"/>
              </a:spcBef>
            </a:pPr>
            <a:endParaRPr lang="en-US" sz="2272" dirty="0">
              <a:solidFill>
                <a:srgbClr val="242526"/>
              </a:solidFill>
              <a:latin typeface="Canva Sans"/>
            </a:endParaRPr>
          </a:p>
          <a:p>
            <a:pPr algn="just">
              <a:lnSpc>
                <a:spcPts val="3319"/>
              </a:lnSpc>
              <a:spcBef>
                <a:spcPct val="0"/>
              </a:spcBef>
            </a:pPr>
            <a:r>
              <a:rPr lang="en-US" sz="2371" dirty="0">
                <a:solidFill>
                  <a:srgbClr val="242526"/>
                </a:solidFill>
                <a:latin typeface="Canva Sans Bold"/>
              </a:rPr>
              <a:t>Problem Statement: </a:t>
            </a:r>
          </a:p>
          <a:p>
            <a:pPr algn="just">
              <a:lnSpc>
                <a:spcPts val="3319"/>
              </a:lnSpc>
              <a:spcBef>
                <a:spcPct val="0"/>
              </a:spcBef>
            </a:pPr>
            <a:r>
              <a:rPr lang="en-US" sz="2371" dirty="0">
                <a:solidFill>
                  <a:srgbClr val="242526"/>
                </a:solidFill>
                <a:latin typeface="Canva Sans"/>
              </a:rPr>
              <a:t>Our goal is to determine which factors drive nations to use renewable energy at higher rates</a:t>
            </a:r>
          </a:p>
          <a:p>
            <a:pPr algn="just">
              <a:lnSpc>
                <a:spcPts val="3319"/>
              </a:lnSpc>
              <a:spcBef>
                <a:spcPct val="0"/>
              </a:spcBef>
            </a:pPr>
            <a:endParaRPr lang="en-US" sz="2371" dirty="0">
              <a:solidFill>
                <a:srgbClr val="242526"/>
              </a:solidFill>
              <a:latin typeface="Canva Sans"/>
            </a:endParaRPr>
          </a:p>
          <a:p>
            <a:pPr algn="just">
              <a:lnSpc>
                <a:spcPts val="3319"/>
              </a:lnSpc>
              <a:spcBef>
                <a:spcPct val="0"/>
              </a:spcBef>
            </a:pPr>
            <a:r>
              <a:rPr lang="en-US" sz="2371" dirty="0">
                <a:solidFill>
                  <a:srgbClr val="242526"/>
                </a:solidFill>
                <a:latin typeface="Canva Sans Bold"/>
              </a:rPr>
              <a:t>Approach: </a:t>
            </a:r>
          </a:p>
          <a:p>
            <a:pPr algn="just">
              <a:lnSpc>
                <a:spcPts val="3319"/>
              </a:lnSpc>
              <a:spcBef>
                <a:spcPct val="0"/>
              </a:spcBef>
            </a:pPr>
            <a:r>
              <a:rPr lang="en-US" sz="2371" dirty="0">
                <a:solidFill>
                  <a:srgbClr val="242526"/>
                </a:solidFill>
                <a:latin typeface="Canva Sans"/>
              </a:rPr>
              <a:t>Regression, Association Analysis, Gradient Boosting</a:t>
            </a:r>
          </a:p>
          <a:p>
            <a:pPr algn="just">
              <a:lnSpc>
                <a:spcPts val="3319"/>
              </a:lnSpc>
              <a:spcBef>
                <a:spcPct val="0"/>
              </a:spcBef>
            </a:pPr>
            <a:endParaRPr lang="en-US" sz="2371" dirty="0">
              <a:solidFill>
                <a:srgbClr val="242526"/>
              </a:solidFill>
              <a:latin typeface="Canva Sans"/>
            </a:endParaRPr>
          </a:p>
          <a:p>
            <a:pPr algn="just">
              <a:lnSpc>
                <a:spcPts val="3319"/>
              </a:lnSpc>
              <a:spcBef>
                <a:spcPct val="0"/>
              </a:spcBef>
            </a:pPr>
            <a:r>
              <a:rPr lang="en-US" sz="2371" dirty="0">
                <a:solidFill>
                  <a:srgbClr val="242526"/>
                </a:solidFill>
                <a:latin typeface="Canva Sans Bold"/>
              </a:rPr>
              <a:t>Potential Benefits: </a:t>
            </a:r>
          </a:p>
          <a:p>
            <a:pPr algn="just">
              <a:lnSpc>
                <a:spcPts val="3319"/>
              </a:lnSpc>
              <a:spcBef>
                <a:spcPct val="0"/>
              </a:spcBef>
            </a:pPr>
            <a:r>
              <a:rPr lang="en-US" sz="2371" dirty="0">
                <a:solidFill>
                  <a:srgbClr val="242526"/>
                </a:solidFill>
                <a:latin typeface="Canva Sans"/>
              </a:rPr>
              <a:t>Our findings have the potential to guide policymakers, businesses, and communities towards more effective strategies for promoting renewable energy deployment .</a:t>
            </a:r>
          </a:p>
          <a:p>
            <a:pPr algn="just">
              <a:lnSpc>
                <a:spcPts val="3319"/>
              </a:lnSpc>
              <a:spcBef>
                <a:spcPct val="0"/>
              </a:spcBef>
            </a:pPr>
            <a:endParaRPr lang="en-US" sz="2371" dirty="0">
              <a:solidFill>
                <a:srgbClr val="242526"/>
              </a:solidFill>
              <a:latin typeface="Canva Sans"/>
            </a:endParaRPr>
          </a:p>
          <a:p>
            <a:pPr algn="just">
              <a:lnSpc>
                <a:spcPts val="3319"/>
              </a:lnSpc>
              <a:spcBef>
                <a:spcPct val="0"/>
              </a:spcBef>
            </a:pPr>
            <a:endParaRPr lang="en-US" sz="2371" dirty="0">
              <a:solidFill>
                <a:srgbClr val="242526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ChangeAspect="1" noMove="1" noResize="1"/>
          </p:cNvGrpSpPr>
          <p:nvPr/>
        </p:nvGrpSpPr>
        <p:grpSpPr>
          <a:xfrm>
            <a:off x="419774" y="507506"/>
            <a:ext cx="7274309" cy="9271989"/>
            <a:chOff x="0" y="0"/>
            <a:chExt cx="2682240" cy="341884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1590" y="-40640"/>
              <a:ext cx="2766060" cy="3455670"/>
            </a:xfrm>
            <a:custGeom>
              <a:avLst/>
              <a:gdLst/>
              <a:ahLst/>
              <a:cxnLst/>
              <a:rect l="l" t="t" r="r" b="b"/>
              <a:pathLst>
                <a:path w="2766060" h="3455670">
                  <a:moveTo>
                    <a:pt x="91440" y="2453640"/>
                  </a:moveTo>
                  <a:lnTo>
                    <a:pt x="90170" y="2452370"/>
                  </a:lnTo>
                  <a:cubicBezTo>
                    <a:pt x="53340" y="2378710"/>
                    <a:pt x="63500" y="2291080"/>
                    <a:pt x="63500" y="2212340"/>
                  </a:cubicBezTo>
                  <a:cubicBezTo>
                    <a:pt x="63500" y="2179320"/>
                    <a:pt x="63500" y="2137410"/>
                    <a:pt x="64770" y="2105660"/>
                  </a:cubicBezTo>
                  <a:cubicBezTo>
                    <a:pt x="68580" y="2000250"/>
                    <a:pt x="41910" y="1897380"/>
                    <a:pt x="123190" y="1814830"/>
                  </a:cubicBezTo>
                  <a:cubicBezTo>
                    <a:pt x="170180" y="1765300"/>
                    <a:pt x="236220" y="1738630"/>
                    <a:pt x="309880" y="1739900"/>
                  </a:cubicBezTo>
                  <a:cubicBezTo>
                    <a:pt x="309880" y="1739900"/>
                    <a:pt x="566420" y="1741170"/>
                    <a:pt x="566420" y="1741170"/>
                  </a:cubicBezTo>
                  <a:cubicBezTo>
                    <a:pt x="716280" y="1748790"/>
                    <a:pt x="857250" y="1724660"/>
                    <a:pt x="905510" y="1583690"/>
                  </a:cubicBezTo>
                  <a:cubicBezTo>
                    <a:pt x="918210" y="1541780"/>
                    <a:pt x="914400" y="1456690"/>
                    <a:pt x="915670" y="1412240"/>
                  </a:cubicBezTo>
                  <a:cubicBezTo>
                    <a:pt x="914400" y="1393190"/>
                    <a:pt x="920750" y="1193800"/>
                    <a:pt x="916940" y="1181100"/>
                  </a:cubicBezTo>
                  <a:cubicBezTo>
                    <a:pt x="904240" y="1041400"/>
                    <a:pt x="1026160" y="923290"/>
                    <a:pt x="1164590" y="929640"/>
                  </a:cubicBezTo>
                  <a:cubicBezTo>
                    <a:pt x="1272540" y="930910"/>
                    <a:pt x="1389380" y="929640"/>
                    <a:pt x="1497330" y="929640"/>
                  </a:cubicBezTo>
                  <a:cubicBezTo>
                    <a:pt x="1626870" y="927100"/>
                    <a:pt x="1752600" y="773430"/>
                    <a:pt x="1750060" y="641350"/>
                  </a:cubicBezTo>
                  <a:cubicBezTo>
                    <a:pt x="1752600" y="542290"/>
                    <a:pt x="1752600" y="346710"/>
                    <a:pt x="1756410" y="245110"/>
                  </a:cubicBezTo>
                  <a:cubicBezTo>
                    <a:pt x="1776730" y="0"/>
                    <a:pt x="2015490" y="43180"/>
                    <a:pt x="2194560" y="39370"/>
                  </a:cubicBezTo>
                  <a:cubicBezTo>
                    <a:pt x="2195830" y="39370"/>
                    <a:pt x="2448560" y="39370"/>
                    <a:pt x="2449830" y="39370"/>
                  </a:cubicBezTo>
                  <a:cubicBezTo>
                    <a:pt x="2766060" y="54610"/>
                    <a:pt x="2675890" y="440690"/>
                    <a:pt x="2689860" y="633730"/>
                  </a:cubicBezTo>
                  <a:cubicBezTo>
                    <a:pt x="2689860" y="770890"/>
                    <a:pt x="2584450" y="894080"/>
                    <a:pt x="2447290" y="887730"/>
                  </a:cubicBezTo>
                  <a:cubicBezTo>
                    <a:pt x="2334260" y="885190"/>
                    <a:pt x="2112010" y="887730"/>
                    <a:pt x="1968500" y="887730"/>
                  </a:cubicBezTo>
                  <a:cubicBezTo>
                    <a:pt x="1910080" y="887730"/>
                    <a:pt x="1842770" y="948690"/>
                    <a:pt x="1783080" y="1055370"/>
                  </a:cubicBezTo>
                  <a:cubicBezTo>
                    <a:pt x="1765300" y="1087120"/>
                    <a:pt x="1755140" y="1123950"/>
                    <a:pt x="1753870" y="1162050"/>
                  </a:cubicBezTo>
                  <a:cubicBezTo>
                    <a:pt x="1750060" y="1242060"/>
                    <a:pt x="1751330" y="1324610"/>
                    <a:pt x="1752600" y="1404620"/>
                  </a:cubicBezTo>
                  <a:lnTo>
                    <a:pt x="1753870" y="1510030"/>
                  </a:lnTo>
                  <a:cubicBezTo>
                    <a:pt x="1755140" y="1663700"/>
                    <a:pt x="1647190" y="1762760"/>
                    <a:pt x="1508760" y="1764030"/>
                  </a:cubicBezTo>
                  <a:cubicBezTo>
                    <a:pt x="1508760" y="1764030"/>
                    <a:pt x="1156970" y="1764030"/>
                    <a:pt x="1156970" y="1764030"/>
                  </a:cubicBezTo>
                  <a:cubicBezTo>
                    <a:pt x="1029970" y="1764030"/>
                    <a:pt x="910590" y="1835150"/>
                    <a:pt x="906780" y="1972310"/>
                  </a:cubicBezTo>
                  <a:cubicBezTo>
                    <a:pt x="901700" y="2081530"/>
                    <a:pt x="906780" y="2213610"/>
                    <a:pt x="905510" y="2324100"/>
                  </a:cubicBezTo>
                  <a:cubicBezTo>
                    <a:pt x="904240" y="2481580"/>
                    <a:pt x="801370" y="2573020"/>
                    <a:pt x="626110" y="2574290"/>
                  </a:cubicBezTo>
                  <a:lnTo>
                    <a:pt x="331470" y="2574290"/>
                  </a:lnTo>
                  <a:cubicBezTo>
                    <a:pt x="220980" y="2576830"/>
                    <a:pt x="146050" y="2559050"/>
                    <a:pt x="91440" y="2453640"/>
                  </a:cubicBezTo>
                  <a:lnTo>
                    <a:pt x="91440" y="2453640"/>
                  </a:lnTo>
                  <a:close/>
                  <a:moveTo>
                    <a:pt x="267970" y="1692910"/>
                  </a:moveTo>
                  <a:lnTo>
                    <a:pt x="604520" y="1692910"/>
                  </a:lnTo>
                  <a:cubicBezTo>
                    <a:pt x="758190" y="1692910"/>
                    <a:pt x="857250" y="1593850"/>
                    <a:pt x="857250" y="1440180"/>
                  </a:cubicBezTo>
                  <a:lnTo>
                    <a:pt x="857250" y="1342390"/>
                  </a:lnTo>
                  <a:cubicBezTo>
                    <a:pt x="855980" y="1258570"/>
                    <a:pt x="855980" y="1172210"/>
                    <a:pt x="859790" y="1088390"/>
                  </a:cubicBezTo>
                  <a:cubicBezTo>
                    <a:pt x="863600" y="972820"/>
                    <a:pt x="951230" y="876300"/>
                    <a:pt x="1073150" y="880110"/>
                  </a:cubicBezTo>
                  <a:cubicBezTo>
                    <a:pt x="1073150" y="880110"/>
                    <a:pt x="1447800" y="880110"/>
                    <a:pt x="1447800" y="880110"/>
                  </a:cubicBezTo>
                  <a:cubicBezTo>
                    <a:pt x="1447800" y="880110"/>
                    <a:pt x="1459230" y="880110"/>
                    <a:pt x="1459230" y="880110"/>
                  </a:cubicBezTo>
                  <a:cubicBezTo>
                    <a:pt x="1522730" y="878840"/>
                    <a:pt x="1581150" y="852170"/>
                    <a:pt x="1624330" y="807720"/>
                  </a:cubicBezTo>
                  <a:cubicBezTo>
                    <a:pt x="1667510" y="762000"/>
                    <a:pt x="1690370" y="702310"/>
                    <a:pt x="1689100" y="640080"/>
                  </a:cubicBezTo>
                  <a:lnTo>
                    <a:pt x="1689100" y="288290"/>
                  </a:lnTo>
                  <a:cubicBezTo>
                    <a:pt x="1687830" y="143510"/>
                    <a:pt x="1593850" y="48260"/>
                    <a:pt x="1449070" y="45720"/>
                  </a:cubicBezTo>
                  <a:cubicBezTo>
                    <a:pt x="1449070" y="45720"/>
                    <a:pt x="1324610" y="45720"/>
                    <a:pt x="1324610" y="45720"/>
                  </a:cubicBezTo>
                  <a:cubicBezTo>
                    <a:pt x="1234440" y="45720"/>
                    <a:pt x="1131570" y="45720"/>
                    <a:pt x="1059180" y="49530"/>
                  </a:cubicBezTo>
                  <a:cubicBezTo>
                    <a:pt x="955040" y="54610"/>
                    <a:pt x="863600" y="147320"/>
                    <a:pt x="859790" y="250190"/>
                  </a:cubicBezTo>
                  <a:cubicBezTo>
                    <a:pt x="857250" y="313690"/>
                    <a:pt x="857250" y="378460"/>
                    <a:pt x="855980" y="439420"/>
                  </a:cubicBezTo>
                  <a:cubicBezTo>
                    <a:pt x="852170" y="492760"/>
                    <a:pt x="861060" y="648970"/>
                    <a:pt x="845820" y="698500"/>
                  </a:cubicBezTo>
                  <a:cubicBezTo>
                    <a:pt x="801370" y="835660"/>
                    <a:pt x="673100" y="855980"/>
                    <a:pt x="601980" y="855980"/>
                  </a:cubicBezTo>
                  <a:cubicBezTo>
                    <a:pt x="601980" y="855980"/>
                    <a:pt x="266700" y="855980"/>
                    <a:pt x="266700" y="855980"/>
                  </a:cubicBezTo>
                  <a:cubicBezTo>
                    <a:pt x="196850" y="854710"/>
                    <a:pt x="129540" y="883920"/>
                    <a:pt x="81280" y="935990"/>
                  </a:cubicBezTo>
                  <a:cubicBezTo>
                    <a:pt x="0" y="1021080"/>
                    <a:pt x="27940" y="1115060"/>
                    <a:pt x="22860" y="1220470"/>
                  </a:cubicBezTo>
                  <a:cubicBezTo>
                    <a:pt x="21590" y="1304290"/>
                    <a:pt x="20320" y="1388110"/>
                    <a:pt x="22860" y="1471930"/>
                  </a:cubicBezTo>
                  <a:cubicBezTo>
                    <a:pt x="30480" y="1600200"/>
                    <a:pt x="134620" y="1696720"/>
                    <a:pt x="267970" y="1692910"/>
                  </a:cubicBezTo>
                  <a:close/>
                  <a:moveTo>
                    <a:pt x="2090420" y="2612390"/>
                  </a:moveTo>
                  <a:cubicBezTo>
                    <a:pt x="2090420" y="2612390"/>
                    <a:pt x="2579370" y="2612390"/>
                    <a:pt x="2579370" y="2612390"/>
                  </a:cubicBezTo>
                  <a:cubicBezTo>
                    <a:pt x="2640330" y="2612390"/>
                    <a:pt x="2689860" y="2564130"/>
                    <a:pt x="2691130" y="2504440"/>
                  </a:cubicBezTo>
                  <a:cubicBezTo>
                    <a:pt x="2693670" y="2501900"/>
                    <a:pt x="2688590" y="1215390"/>
                    <a:pt x="2689860" y="1212850"/>
                  </a:cubicBezTo>
                  <a:cubicBezTo>
                    <a:pt x="2689860" y="1193800"/>
                    <a:pt x="2687320" y="1174750"/>
                    <a:pt x="2686050" y="1158240"/>
                  </a:cubicBezTo>
                  <a:cubicBezTo>
                    <a:pt x="2679700" y="1062990"/>
                    <a:pt x="2584450" y="955040"/>
                    <a:pt x="2457450" y="955040"/>
                  </a:cubicBezTo>
                  <a:cubicBezTo>
                    <a:pt x="2336800" y="952500"/>
                    <a:pt x="2193290" y="951230"/>
                    <a:pt x="2048510" y="955040"/>
                  </a:cubicBezTo>
                  <a:cubicBezTo>
                    <a:pt x="1917700" y="958850"/>
                    <a:pt x="1821180" y="1055370"/>
                    <a:pt x="1821180" y="1183640"/>
                  </a:cubicBezTo>
                  <a:lnTo>
                    <a:pt x="1821180" y="1355090"/>
                  </a:lnTo>
                  <a:lnTo>
                    <a:pt x="1819910" y="1591310"/>
                  </a:lnTo>
                  <a:cubicBezTo>
                    <a:pt x="1818640" y="1666240"/>
                    <a:pt x="1793240" y="1728470"/>
                    <a:pt x="1748790" y="1770380"/>
                  </a:cubicBezTo>
                  <a:cubicBezTo>
                    <a:pt x="1703070" y="1813560"/>
                    <a:pt x="1638300" y="1833880"/>
                    <a:pt x="1562100" y="1831340"/>
                  </a:cubicBezTo>
                  <a:cubicBezTo>
                    <a:pt x="1440180" y="1826260"/>
                    <a:pt x="1336040" y="1828800"/>
                    <a:pt x="1207770" y="1833880"/>
                  </a:cubicBezTo>
                  <a:cubicBezTo>
                    <a:pt x="1073150" y="1838960"/>
                    <a:pt x="974090" y="1941830"/>
                    <a:pt x="976630" y="2071370"/>
                  </a:cubicBezTo>
                  <a:cubicBezTo>
                    <a:pt x="979170" y="2190750"/>
                    <a:pt x="979170" y="2320290"/>
                    <a:pt x="976630" y="2416810"/>
                  </a:cubicBezTo>
                  <a:cubicBezTo>
                    <a:pt x="974090" y="2537460"/>
                    <a:pt x="864870" y="2631440"/>
                    <a:pt x="727710" y="2631440"/>
                  </a:cubicBezTo>
                  <a:lnTo>
                    <a:pt x="384810" y="2631440"/>
                  </a:lnTo>
                  <a:cubicBezTo>
                    <a:pt x="257810" y="2623820"/>
                    <a:pt x="115570" y="2692400"/>
                    <a:pt x="110490" y="2828290"/>
                  </a:cubicBezTo>
                  <a:cubicBezTo>
                    <a:pt x="106680" y="2959100"/>
                    <a:pt x="105410" y="3091180"/>
                    <a:pt x="106680" y="3221990"/>
                  </a:cubicBezTo>
                  <a:cubicBezTo>
                    <a:pt x="107950" y="3267710"/>
                    <a:pt x="123190" y="3313430"/>
                    <a:pt x="147320" y="3354070"/>
                  </a:cubicBezTo>
                  <a:cubicBezTo>
                    <a:pt x="191770" y="3421380"/>
                    <a:pt x="264160" y="3455670"/>
                    <a:pt x="364490" y="3455670"/>
                  </a:cubicBezTo>
                  <a:cubicBezTo>
                    <a:pt x="364490" y="3455670"/>
                    <a:pt x="1052830" y="3455670"/>
                    <a:pt x="1052830" y="3455670"/>
                  </a:cubicBezTo>
                  <a:cubicBezTo>
                    <a:pt x="1221740" y="3454400"/>
                    <a:pt x="1562100" y="3455670"/>
                    <a:pt x="1731010" y="3455670"/>
                  </a:cubicBezTo>
                  <a:cubicBezTo>
                    <a:pt x="1805940" y="3455670"/>
                    <a:pt x="1866900" y="3394710"/>
                    <a:pt x="1866900" y="3319780"/>
                  </a:cubicBezTo>
                  <a:lnTo>
                    <a:pt x="1866900" y="2837180"/>
                  </a:lnTo>
                  <a:cubicBezTo>
                    <a:pt x="1865630" y="2715260"/>
                    <a:pt x="1965960" y="2612390"/>
                    <a:pt x="2090420" y="2612390"/>
                  </a:cubicBezTo>
                  <a:lnTo>
                    <a:pt x="2090420" y="2612390"/>
                  </a:lnTo>
                  <a:close/>
                  <a:moveTo>
                    <a:pt x="2496820" y="2670810"/>
                  </a:moveTo>
                  <a:lnTo>
                    <a:pt x="2134870" y="2670810"/>
                  </a:lnTo>
                  <a:cubicBezTo>
                    <a:pt x="2020570" y="2670810"/>
                    <a:pt x="1927860" y="2763520"/>
                    <a:pt x="1927860" y="2877820"/>
                  </a:cubicBezTo>
                  <a:lnTo>
                    <a:pt x="1927860" y="3239770"/>
                  </a:lnTo>
                  <a:cubicBezTo>
                    <a:pt x="1927860" y="3354070"/>
                    <a:pt x="2020570" y="3446780"/>
                    <a:pt x="2134870" y="3446780"/>
                  </a:cubicBezTo>
                  <a:lnTo>
                    <a:pt x="2496820" y="3446780"/>
                  </a:lnTo>
                  <a:cubicBezTo>
                    <a:pt x="2611120" y="3446780"/>
                    <a:pt x="2703830" y="3354070"/>
                    <a:pt x="2703830" y="3239770"/>
                  </a:cubicBezTo>
                  <a:lnTo>
                    <a:pt x="2703830" y="2877820"/>
                  </a:lnTo>
                  <a:cubicBezTo>
                    <a:pt x="2703830" y="2763520"/>
                    <a:pt x="2611120" y="2670810"/>
                    <a:pt x="2496820" y="2670810"/>
                  </a:cubicBezTo>
                  <a:close/>
                  <a:moveTo>
                    <a:pt x="248920" y="810260"/>
                  </a:moveTo>
                  <a:lnTo>
                    <a:pt x="596900" y="810260"/>
                  </a:lnTo>
                  <a:cubicBezTo>
                    <a:pt x="711200" y="810260"/>
                    <a:pt x="803910" y="717550"/>
                    <a:pt x="803910" y="603250"/>
                  </a:cubicBezTo>
                  <a:lnTo>
                    <a:pt x="803910" y="276860"/>
                  </a:lnTo>
                  <a:cubicBezTo>
                    <a:pt x="803910" y="162560"/>
                    <a:pt x="711200" y="69850"/>
                    <a:pt x="596900" y="69850"/>
                  </a:cubicBezTo>
                  <a:lnTo>
                    <a:pt x="248920" y="69850"/>
                  </a:lnTo>
                  <a:cubicBezTo>
                    <a:pt x="134620" y="69850"/>
                    <a:pt x="41910" y="162560"/>
                    <a:pt x="41910" y="276860"/>
                  </a:cubicBezTo>
                  <a:lnTo>
                    <a:pt x="41910" y="603250"/>
                  </a:lnTo>
                  <a:cubicBezTo>
                    <a:pt x="41910" y="717550"/>
                    <a:pt x="134620" y="810260"/>
                    <a:pt x="248920" y="810260"/>
                  </a:cubicBezTo>
                  <a:close/>
                </a:path>
              </a:pathLst>
            </a:custGeom>
            <a:blipFill>
              <a:blip r:embed="rId2"/>
              <a:stretch>
                <a:fillRect l="-18685" r="-658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4008250" y="-2208965"/>
            <a:ext cx="6945594" cy="7140330"/>
          </a:xfrm>
          <a:custGeom>
            <a:avLst/>
            <a:gdLst/>
            <a:ahLst/>
            <a:cxnLst/>
            <a:rect l="l" t="t" r="r" b="b"/>
            <a:pathLst>
              <a:path w="6945594" h="7140330">
                <a:moveTo>
                  <a:pt x="0" y="0"/>
                </a:moveTo>
                <a:lnTo>
                  <a:pt x="6945594" y="0"/>
                </a:lnTo>
                <a:lnTo>
                  <a:pt x="6945594" y="7140330"/>
                </a:lnTo>
                <a:lnTo>
                  <a:pt x="0" y="7140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45129" y="3657056"/>
            <a:ext cx="8330474" cy="579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840"/>
              </a:lnSpc>
              <a:buAutoNum type="arabicPeriod"/>
            </a:pPr>
            <a:r>
              <a:rPr lang="en-US" sz="2400">
                <a:solidFill>
                  <a:srgbClr val="FAF9F4"/>
                </a:solidFill>
                <a:latin typeface="Canva Sans Bold"/>
              </a:rPr>
              <a:t>Data Import &amp; Cleanup: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FAF9F4"/>
                </a:solidFill>
                <a:latin typeface="Canva Sans"/>
              </a:rPr>
              <a:t>Import CSV into R Studio.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FAF9F4"/>
                </a:solidFill>
                <a:latin typeface="Canva Sans"/>
              </a:rPr>
              <a:t>Remove columns with blank cells.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FAF9F4"/>
                </a:solidFill>
                <a:latin typeface="Canva Sans"/>
              </a:rPr>
              <a:t>Eliminate rows with blank entries.</a:t>
            </a:r>
          </a:p>
          <a:p>
            <a:pPr algn="just">
              <a:lnSpc>
                <a:spcPts val="3840"/>
              </a:lnSpc>
            </a:pPr>
            <a:endParaRPr lang="en-US" sz="2400">
              <a:solidFill>
                <a:srgbClr val="FAF9F4"/>
              </a:solidFill>
              <a:latin typeface="Canva Sans"/>
            </a:endParaRPr>
          </a:p>
          <a:p>
            <a:pPr algn="just">
              <a:lnSpc>
                <a:spcPts val="3840"/>
              </a:lnSpc>
            </a:pPr>
            <a:r>
              <a:rPr lang="en-US" sz="2400">
                <a:solidFill>
                  <a:srgbClr val="FAF9F4"/>
                </a:solidFill>
                <a:latin typeface="Canva Sans"/>
              </a:rPr>
              <a:t>   </a:t>
            </a:r>
            <a:r>
              <a:rPr lang="en-US" sz="2400">
                <a:solidFill>
                  <a:srgbClr val="FAF9F4"/>
                </a:solidFill>
                <a:latin typeface="Canva Sans Bold"/>
              </a:rPr>
              <a:t>2. Subset and Standardization: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FAF9F4"/>
                </a:solidFill>
                <a:latin typeface="Canva Sans"/>
              </a:rPr>
              <a:t>Define the 'y2019' subset that only includes observations from 2019.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FAF9F4"/>
                </a:solidFill>
                <a:latin typeface="Canva Sans"/>
              </a:rPr>
              <a:t>Rename columns for clarity and conciseness.</a:t>
            </a:r>
          </a:p>
          <a:p>
            <a:pPr marL="518160" lvl="1" indent="-259080" algn="just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FAF9F4"/>
                </a:solidFill>
                <a:latin typeface="Canva Sans"/>
              </a:rPr>
              <a:t>Fix the 'density' column by removing commas to satisfy a numeric form.</a:t>
            </a:r>
          </a:p>
          <a:p>
            <a:pPr algn="just">
              <a:lnSpc>
                <a:spcPts val="3840"/>
              </a:lnSpc>
            </a:pPr>
            <a:endParaRPr lang="en-US" sz="2400">
              <a:solidFill>
                <a:srgbClr val="FAF9F4"/>
              </a:solidFill>
              <a:latin typeface="Canva Sans"/>
            </a:endParaRP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24331" y="1718431"/>
            <a:ext cx="8434969" cy="129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26"/>
              </a:lnSpc>
            </a:pPr>
            <a:r>
              <a:rPr lang="en-US" sz="9026" spc="-451">
                <a:solidFill>
                  <a:srgbClr val="FAF9F4"/>
                </a:solidFill>
                <a:latin typeface="Telegraf"/>
              </a:rPr>
              <a:t>Cleaning Process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45129" y="678956"/>
            <a:ext cx="4803237" cy="125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35"/>
              </a:lnSpc>
            </a:pPr>
            <a:r>
              <a:rPr lang="en-US" sz="9435" spc="-471">
                <a:solidFill>
                  <a:srgbClr val="FAF9F4"/>
                </a:solidFill>
                <a:latin typeface="Garamond Italics"/>
              </a:rPr>
              <a:t>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1009650"/>
            <a:ext cx="16760360" cy="19050"/>
          </a:xfrm>
          <a:prstGeom prst="line">
            <a:avLst/>
          </a:prstGeom>
          <a:ln w="38100" cap="flat">
            <a:solidFill>
              <a:srgbClr val="2425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4033858"/>
            <a:ext cx="7883078" cy="0"/>
          </a:xfrm>
          <a:prstGeom prst="line">
            <a:avLst/>
          </a:prstGeom>
          <a:ln w="38100" cap="flat">
            <a:solidFill>
              <a:srgbClr val="2425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183787" y="4918521"/>
            <a:ext cx="1075513" cy="1075513"/>
          </a:xfrm>
          <a:custGeom>
            <a:avLst/>
            <a:gdLst/>
            <a:ahLst/>
            <a:cxnLst/>
            <a:rect l="l" t="t" r="r" b="b"/>
            <a:pathLst>
              <a:path w="1075513" h="1075513">
                <a:moveTo>
                  <a:pt x="0" y="0"/>
                </a:moveTo>
                <a:lnTo>
                  <a:pt x="1075513" y="0"/>
                </a:lnTo>
                <a:lnTo>
                  <a:pt x="1075513" y="1075513"/>
                </a:lnTo>
                <a:lnTo>
                  <a:pt x="0" y="1075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14128" y="795586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2218" y="7616580"/>
            <a:ext cx="3368527" cy="1898624"/>
          </a:xfrm>
          <a:custGeom>
            <a:avLst/>
            <a:gdLst/>
            <a:ahLst/>
            <a:cxnLst/>
            <a:rect l="l" t="t" r="r" b="b"/>
            <a:pathLst>
              <a:path w="3368527" h="1898624">
                <a:moveTo>
                  <a:pt x="0" y="0"/>
                </a:moveTo>
                <a:lnTo>
                  <a:pt x="3368527" y="0"/>
                </a:lnTo>
                <a:lnTo>
                  <a:pt x="3368527" y="1898624"/>
                </a:lnTo>
                <a:lnTo>
                  <a:pt x="0" y="1898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22313" y="7260542"/>
            <a:ext cx="9019147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400">
                <a:solidFill>
                  <a:srgbClr val="242526"/>
                </a:solidFill>
                <a:latin typeface="Telegraf"/>
              </a:rPr>
              <a:t>Regression</a:t>
            </a:r>
          </a:p>
        </p:txBody>
      </p: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5264176"/>
            <a:ext cx="5078866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Establishing confidence intervals to gauge the uncertainty around our model estimates.</a:t>
            </a:r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93807" y="5264176"/>
            <a:ext cx="4674051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Using graphical analysis and transformations to make our results easier to understand.</a:t>
            </a:r>
          </a:p>
        </p:txBody>
      </p:sp>
      <p:sp>
        <p:nvSpPr>
          <p:cNvPr id="10" name="TextBox 1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4509581"/>
            <a:ext cx="4506055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-190">
                <a:solidFill>
                  <a:srgbClr val="242526"/>
                </a:solidFill>
                <a:latin typeface="Telegraf Medium"/>
              </a:rPr>
              <a:t>Confidence Intervals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93807" y="2365013"/>
            <a:ext cx="4674051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Predictors with p-values &gt; 0.05 will be removed to retain only significant variables.</a:t>
            </a: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93807" y="1610419"/>
            <a:ext cx="4287986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-190">
                <a:solidFill>
                  <a:srgbClr val="242526"/>
                </a:solidFill>
                <a:latin typeface="Telegraf Medium"/>
              </a:rPr>
              <a:t>Significance Testing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2365013"/>
            <a:ext cx="5078866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Constructing individual models with "RenewShare" regressed over each predictor, one at a time.</a:t>
            </a:r>
          </a:p>
        </p:txBody>
      </p:sp>
      <p:sp>
        <p:nvSpPr>
          <p:cNvPr id="14" name="TextBox 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1610419"/>
            <a:ext cx="4342769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-190">
                <a:solidFill>
                  <a:srgbClr val="242526"/>
                </a:solidFill>
                <a:latin typeface="Telegraf Medium"/>
              </a:rPr>
              <a:t>Model Construction</a:t>
            </a: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54098" y="2365013"/>
            <a:ext cx="450520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RMSE will be compared to assess model accuracy.</a:t>
            </a:r>
          </a:p>
        </p:txBody>
      </p:sp>
      <p:sp>
        <p:nvSpPr>
          <p:cNvPr id="16" name="TextBox 1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54098" y="1610419"/>
            <a:ext cx="5034962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-190">
                <a:solidFill>
                  <a:srgbClr val="242526"/>
                </a:solidFill>
                <a:latin typeface="Telegraf Medium"/>
              </a:rPr>
              <a:t>Performance Evaluation</a:t>
            </a:r>
          </a:p>
        </p:txBody>
      </p:sp>
      <p:sp>
        <p:nvSpPr>
          <p:cNvPr id="17" name="TextBox 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93807" y="4509581"/>
            <a:ext cx="3981507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-190">
                <a:solidFill>
                  <a:srgbClr val="242526"/>
                </a:solidFill>
                <a:latin typeface="Telegraf Medium"/>
              </a:rPr>
              <a:t>Graphical Analysis</a:t>
            </a:r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48728" y="8417951"/>
            <a:ext cx="4610572" cy="186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59"/>
              </a:lnSpc>
            </a:pPr>
            <a:r>
              <a:rPr lang="en-US" sz="13959" spc="-697">
                <a:solidFill>
                  <a:srgbClr val="242526"/>
                </a:solidFill>
                <a:latin typeface="Garamond Italics"/>
              </a:rPr>
              <a:t>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620" y="2570769"/>
            <a:ext cx="3781341" cy="2205782"/>
          </a:xfrm>
          <a:custGeom>
            <a:avLst/>
            <a:gdLst/>
            <a:ahLst/>
            <a:cxnLst/>
            <a:rect l="l" t="t" r="r" b="b"/>
            <a:pathLst>
              <a:path w="3781341" h="2205782">
                <a:moveTo>
                  <a:pt x="0" y="0"/>
                </a:moveTo>
                <a:lnTo>
                  <a:pt x="3781341" y="0"/>
                </a:lnTo>
                <a:lnTo>
                  <a:pt x="3781341" y="2205782"/>
                </a:lnTo>
                <a:lnTo>
                  <a:pt x="0" y="220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24172" y="2570769"/>
            <a:ext cx="5508619" cy="6687531"/>
          </a:xfrm>
          <a:custGeom>
            <a:avLst/>
            <a:gdLst/>
            <a:ahLst/>
            <a:cxnLst/>
            <a:rect l="l" t="t" r="r" b="b"/>
            <a:pathLst>
              <a:path w="5508619" h="6687531">
                <a:moveTo>
                  <a:pt x="0" y="0"/>
                </a:moveTo>
                <a:lnTo>
                  <a:pt x="5508619" y="0"/>
                </a:lnTo>
                <a:lnTo>
                  <a:pt x="5508619" y="6687531"/>
                </a:lnTo>
                <a:lnTo>
                  <a:pt x="0" y="6687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1" r="-2577" b="-2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5620" y="1085850"/>
            <a:ext cx="9019147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00"/>
              </a:lnSpc>
            </a:pPr>
            <a:r>
              <a:rPr lang="en-US" sz="8000" spc="-400">
                <a:solidFill>
                  <a:srgbClr val="EBE8DA"/>
                </a:solidFill>
                <a:latin typeface="Telegraf"/>
              </a:rPr>
              <a:t>Regression Analysis</a:t>
            </a:r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5219897" y="2570769"/>
            <a:ext cx="6141338" cy="6687531"/>
            <a:chOff x="0" y="0"/>
            <a:chExt cx="8188451" cy="8916708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88451" cy="8916708"/>
            </a:xfrm>
            <a:custGeom>
              <a:avLst/>
              <a:gdLst/>
              <a:ahLst/>
              <a:cxnLst/>
              <a:rect l="l" t="t" r="r" b="b"/>
              <a:pathLst>
                <a:path w="8188451" h="8916708">
                  <a:moveTo>
                    <a:pt x="0" y="0"/>
                  </a:moveTo>
                  <a:lnTo>
                    <a:pt x="8188451" y="0"/>
                  </a:lnTo>
                  <a:lnTo>
                    <a:pt x="8188451" y="8916708"/>
                  </a:lnTo>
                  <a:lnTo>
                    <a:pt x="0" y="8916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>
              <a:grpSpLocks noGrp="1" noUngrp="1" noRot="1" noMove="1" noResize="1"/>
            </p:cNvGrpSpPr>
            <p:nvPr/>
          </p:nvGrpSpPr>
          <p:grpSpPr>
            <a:xfrm>
              <a:off x="5994980" y="4801908"/>
              <a:ext cx="1366157" cy="2373086"/>
              <a:chOff x="0" y="0"/>
              <a:chExt cx="269858" cy="468758"/>
            </a:xfrm>
          </p:grpSpPr>
          <p:sp>
            <p:nvSpPr>
              <p:cNvPr id="8" name="Freeform 8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269858" cy="468758"/>
              </a:xfrm>
              <a:custGeom>
                <a:avLst/>
                <a:gdLst/>
                <a:ahLst/>
                <a:cxnLst/>
                <a:rect l="l" t="t" r="r" b="b"/>
                <a:pathLst>
                  <a:path w="269858" h="468758">
                    <a:moveTo>
                      <a:pt x="0" y="0"/>
                    </a:moveTo>
                    <a:lnTo>
                      <a:pt x="269858" y="0"/>
                    </a:lnTo>
                    <a:lnTo>
                      <a:pt x="269858" y="468758"/>
                    </a:lnTo>
                    <a:lnTo>
                      <a:pt x="0" y="46875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313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38100"/>
                <a:ext cx="269858" cy="5068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>
              <a:grpSpLocks noGrp="1" noUngrp="1" noRot="1" noMove="1" noResize="1"/>
            </p:cNvGrpSpPr>
            <p:nvPr/>
          </p:nvGrpSpPr>
          <p:grpSpPr>
            <a:xfrm>
              <a:off x="0" y="7702951"/>
              <a:ext cx="3924300" cy="658586"/>
              <a:chOff x="0" y="0"/>
              <a:chExt cx="775170" cy="130091"/>
            </a:xfrm>
          </p:grpSpPr>
          <p:sp>
            <p:nvSpPr>
              <p:cNvPr id="11" name="Freeform 11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775170" cy="130091"/>
              </a:xfrm>
              <a:custGeom>
                <a:avLst/>
                <a:gdLst/>
                <a:ahLst/>
                <a:cxnLst/>
                <a:rect l="l" t="t" r="r" b="b"/>
                <a:pathLst>
                  <a:path w="775170" h="130091">
                    <a:moveTo>
                      <a:pt x="0" y="0"/>
                    </a:moveTo>
                    <a:lnTo>
                      <a:pt x="775170" y="0"/>
                    </a:lnTo>
                    <a:lnTo>
                      <a:pt x="775170" y="130091"/>
                    </a:lnTo>
                    <a:lnTo>
                      <a:pt x="0" y="13009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313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38100"/>
                <a:ext cx="775170" cy="1681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72217" y="0"/>
            <a:ext cx="2959717" cy="10287000"/>
          </a:xfrm>
          <a:custGeom>
            <a:avLst/>
            <a:gdLst/>
            <a:ahLst/>
            <a:cxnLst/>
            <a:rect l="l" t="t" r="r" b="b"/>
            <a:pathLst>
              <a:path w="2959717" h="10287000">
                <a:moveTo>
                  <a:pt x="0" y="0"/>
                </a:moveTo>
                <a:lnTo>
                  <a:pt x="2959717" y="0"/>
                </a:lnTo>
                <a:lnTo>
                  <a:pt x="29597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565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59379" y="2202787"/>
            <a:ext cx="6580699" cy="6798997"/>
          </a:xfrm>
          <a:custGeom>
            <a:avLst/>
            <a:gdLst/>
            <a:ahLst/>
            <a:cxnLst/>
            <a:rect l="l" t="t" r="r" b="b"/>
            <a:pathLst>
              <a:path w="6580699" h="6798997">
                <a:moveTo>
                  <a:pt x="0" y="0"/>
                </a:moveTo>
                <a:lnTo>
                  <a:pt x="6580699" y="0"/>
                </a:lnTo>
                <a:lnTo>
                  <a:pt x="6580699" y="6798996"/>
                </a:lnTo>
                <a:lnTo>
                  <a:pt x="0" y="6798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42" r="-1348" b="-7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44000" y="2202787"/>
            <a:ext cx="5818735" cy="6798997"/>
          </a:xfrm>
          <a:custGeom>
            <a:avLst/>
            <a:gdLst/>
            <a:ahLst/>
            <a:cxnLst/>
            <a:rect l="l" t="t" r="r" b="b"/>
            <a:pathLst>
              <a:path w="5818735" h="6798997">
                <a:moveTo>
                  <a:pt x="0" y="0"/>
                </a:moveTo>
                <a:lnTo>
                  <a:pt x="5818735" y="0"/>
                </a:lnTo>
                <a:lnTo>
                  <a:pt x="5818735" y="6798996"/>
                </a:lnTo>
                <a:lnTo>
                  <a:pt x="0" y="6798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5716250" y="0"/>
            <a:ext cx="3086100" cy="10287000"/>
            <a:chOff x="0" y="0"/>
            <a:chExt cx="812800" cy="2709333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186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9379" y="890938"/>
            <a:ext cx="11949363" cy="107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7460" spc="-373">
                <a:solidFill>
                  <a:srgbClr val="242526"/>
                </a:solidFill>
                <a:latin typeface="Telegraf"/>
              </a:rPr>
              <a:t>Regression Models - ggplots</a:t>
            </a:r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1021" y="9192283"/>
            <a:ext cx="641741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Non-ellipsoidal so can’t use Pearson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Nonmonotonic so can’t use Spearman</a:t>
            </a:r>
          </a:p>
        </p:txBody>
      </p:sp>
      <p:sp>
        <p:nvSpPr>
          <p:cNvPr id="10" name="TextBox 1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44661" y="9401833"/>
            <a:ext cx="641741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Pearson &amp; Spearman OK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73777" y="823993"/>
            <a:ext cx="11949363" cy="107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7460" spc="-373">
                <a:solidFill>
                  <a:srgbClr val="FAF9F4"/>
                </a:solidFill>
                <a:latin typeface="Telegraf"/>
              </a:rPr>
              <a:t>Regression Models - ggplots</a:t>
            </a:r>
          </a:p>
        </p:txBody>
      </p:sp>
      <p:sp>
        <p:nvSpPr>
          <p:cNvPr id="3" name="TextBox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74529" y="9082051"/>
            <a:ext cx="6784807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BE8DA"/>
                </a:solidFill>
                <a:latin typeface="Canva Sans"/>
              </a:rPr>
              <a:t>Non-ellipsoidal so can’t use Pearson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BE8DA"/>
                </a:solidFill>
                <a:latin typeface="Canva Sans"/>
              </a:rPr>
              <a:t>Nominally monotonic so CAN use Spearman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EBE8DA"/>
              </a:solidFill>
              <a:latin typeface="Canva Sans"/>
            </a:endParaRPr>
          </a:p>
        </p:txBody>
      </p:sp>
      <p:sp>
        <p:nvSpPr>
          <p:cNvPr id="4" name="TextBox 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08139" y="9082051"/>
            <a:ext cx="6784807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BE8DA"/>
                </a:solidFill>
                <a:latin typeface="Canva Sans"/>
              </a:rPr>
              <a:t>Non-ellipsoidal so can’t use Pearson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BE8DA"/>
                </a:solidFill>
                <a:latin typeface="Canva Sans"/>
              </a:rPr>
              <a:t>Nominally monotonic so CAN use Spearman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EBE8DA"/>
              </a:solidFill>
              <a:latin typeface="Canva Sans"/>
            </a:endParaRPr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05488" y="2432061"/>
            <a:ext cx="6390108" cy="6611891"/>
          </a:xfrm>
          <a:custGeom>
            <a:avLst/>
            <a:gdLst/>
            <a:ahLst/>
            <a:cxnLst/>
            <a:rect l="l" t="t" r="r" b="b"/>
            <a:pathLst>
              <a:path w="6390108" h="6611891">
                <a:moveTo>
                  <a:pt x="0" y="0"/>
                </a:moveTo>
                <a:lnTo>
                  <a:pt x="6390108" y="0"/>
                </a:lnTo>
                <a:lnTo>
                  <a:pt x="6390108" y="6611890"/>
                </a:lnTo>
                <a:lnTo>
                  <a:pt x="0" y="6611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32657" y="2398366"/>
            <a:ext cx="6468551" cy="6645585"/>
          </a:xfrm>
          <a:custGeom>
            <a:avLst/>
            <a:gdLst/>
            <a:ahLst/>
            <a:cxnLst/>
            <a:rect l="l" t="t" r="r" b="b"/>
            <a:pathLst>
              <a:path w="6468551" h="6645585">
                <a:moveTo>
                  <a:pt x="0" y="0"/>
                </a:moveTo>
                <a:lnTo>
                  <a:pt x="6468551" y="0"/>
                </a:lnTo>
                <a:lnTo>
                  <a:pt x="6468551" y="6645585"/>
                </a:lnTo>
                <a:lnTo>
                  <a:pt x="0" y="6645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Grp="1" noUngrp="1" noRot="1" noMove="1" noResize="1"/>
          </p:cNvGrpSpPr>
          <p:nvPr/>
        </p:nvGrpSpPr>
        <p:grpSpPr>
          <a:xfrm>
            <a:off x="-514350" y="0"/>
            <a:ext cx="3086100" cy="10287000"/>
            <a:chOff x="0" y="0"/>
            <a:chExt cx="812800" cy="2709333"/>
          </a:xfrm>
        </p:grpSpPr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186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272217" y="0"/>
            <a:ext cx="2959717" cy="10287000"/>
          </a:xfrm>
          <a:custGeom>
            <a:avLst/>
            <a:gdLst/>
            <a:ahLst/>
            <a:cxnLst/>
            <a:rect l="l" t="t" r="r" b="b"/>
            <a:pathLst>
              <a:path w="2959717" h="10287000">
                <a:moveTo>
                  <a:pt x="0" y="0"/>
                </a:moveTo>
                <a:lnTo>
                  <a:pt x="2959717" y="0"/>
                </a:lnTo>
                <a:lnTo>
                  <a:pt x="29597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565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91181" y="2296020"/>
            <a:ext cx="6470894" cy="6708116"/>
          </a:xfrm>
          <a:custGeom>
            <a:avLst/>
            <a:gdLst/>
            <a:ahLst/>
            <a:cxnLst/>
            <a:rect l="l" t="t" r="r" b="b"/>
            <a:pathLst>
              <a:path w="6470894" h="6708116">
                <a:moveTo>
                  <a:pt x="0" y="0"/>
                </a:moveTo>
                <a:lnTo>
                  <a:pt x="6470893" y="0"/>
                </a:lnTo>
                <a:lnTo>
                  <a:pt x="6470893" y="6708116"/>
                </a:lnTo>
                <a:lnTo>
                  <a:pt x="0" y="670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59379" y="2296020"/>
            <a:ext cx="6495787" cy="6645585"/>
          </a:xfrm>
          <a:custGeom>
            <a:avLst/>
            <a:gdLst/>
            <a:ahLst/>
            <a:cxnLst/>
            <a:rect l="l" t="t" r="r" b="b"/>
            <a:pathLst>
              <a:path w="6495787" h="6645585">
                <a:moveTo>
                  <a:pt x="0" y="0"/>
                </a:moveTo>
                <a:lnTo>
                  <a:pt x="6495787" y="0"/>
                </a:lnTo>
                <a:lnTo>
                  <a:pt x="6495787" y="6645585"/>
                </a:lnTo>
                <a:lnTo>
                  <a:pt x="0" y="6645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9379" y="890938"/>
            <a:ext cx="11949363" cy="107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7460" spc="-373">
                <a:solidFill>
                  <a:srgbClr val="242526"/>
                </a:solidFill>
                <a:latin typeface="Telegraf"/>
              </a:rPr>
              <a:t>Regression Models - ggplots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98565" y="9093381"/>
            <a:ext cx="641741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Non-ellipsoidal so can’t use Pearson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Nonmonotonic so can’t use Spearman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17921" y="9302931"/>
            <a:ext cx="641741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526"/>
                </a:solidFill>
                <a:latin typeface="Canva Sans"/>
              </a:rPr>
              <a:t>Pearson &amp; Spearman OK</a:t>
            </a:r>
          </a:p>
        </p:txBody>
      </p:sp>
      <p:grpSp>
        <p:nvGrpSpPr>
          <p:cNvPr id="8" name="Group 8"/>
          <p:cNvGrpSpPr>
            <a:grpSpLocks noGrp="1" noUngrp="1" noRot="1" noMove="1" noResize="1"/>
          </p:cNvGrpSpPr>
          <p:nvPr/>
        </p:nvGrpSpPr>
        <p:grpSpPr>
          <a:xfrm>
            <a:off x="15716250" y="0"/>
            <a:ext cx="3086100" cy="10287000"/>
            <a:chOff x="0" y="0"/>
            <a:chExt cx="812800" cy="2709333"/>
          </a:xfrm>
        </p:grpSpPr>
        <p:sp>
          <p:nvSpPr>
            <p:cNvPr id="9" name="Freeform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186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636</Words>
  <Application>Microsoft Macintosh PowerPoint</Application>
  <PresentationFormat>Custom</PresentationFormat>
  <Paragraphs>110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Garamond Italics</vt:lpstr>
      <vt:lpstr>Telegraf Medium</vt:lpstr>
      <vt:lpstr>Arial</vt:lpstr>
      <vt:lpstr>Canva Sans Bold</vt:lpstr>
      <vt:lpstr>Telegraf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Renewable Energy</dc:title>
  <cp:lastModifiedBy>Krishi Rupeshkumar Shah</cp:lastModifiedBy>
  <cp:revision>3</cp:revision>
  <dcterms:created xsi:type="dcterms:W3CDTF">2006-08-16T00:00:00Z</dcterms:created>
  <dcterms:modified xsi:type="dcterms:W3CDTF">2025-02-04T19:26:36Z</dcterms:modified>
  <dc:identifier>DAGEeNYy9FI</dc:identifier>
</cp:coreProperties>
</file>